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oboto Slab"/>
      <p:regular r:id="rId17"/>
      <p:bold r:id="rId18"/>
    </p:embeddedFont>
    <p:embeddedFont>
      <p:font typeface="Roboto"/>
      <p:regular r:id="rId19"/>
      <p:bold r:id="rId20"/>
      <p:italic r:id="rId21"/>
      <p:boldItalic r:id="rId22"/>
    </p:embeddedFont>
    <p:embeddedFont>
      <p:font typeface="Roboto Medium"/>
      <p:regular r:id="rId23"/>
      <p:bold r:id="rId24"/>
      <p:italic r:id="rId25"/>
      <p:boldItalic r:id="rId26"/>
    </p:embeddedFont>
    <p:embeddedFont>
      <p:font typeface="Nunito"/>
      <p:regular r:id="rId27"/>
      <p:bold r:id="rId28"/>
      <p:italic r:id="rId29"/>
      <p:boldItalic r:id="rId30"/>
    </p:embeddedFont>
    <p:embeddedFont>
      <p:font typeface="Montserrat"/>
      <p:regular r:id="rId31"/>
      <p:bold r:id="rId32"/>
      <p:italic r:id="rId33"/>
      <p:boldItalic r:id="rId34"/>
    </p:embeddedFont>
    <p:embeddedFont>
      <p:font typeface="Helvetica Neue"/>
      <p:regular r:id="rId35"/>
      <p:bold r:id="rId36"/>
      <p:italic r:id="rId37"/>
      <p:boldItalic r:id="rId38"/>
    </p:embeddedFont>
    <p:embeddedFont>
      <p:font typeface="Helvetica Neue Ligh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orient="horz" pos="2899">
          <p15:clr>
            <a:srgbClr val="9AA0A6"/>
          </p15:clr>
        </p15:guide>
        <p15:guide id="3" pos="484">
          <p15:clr>
            <a:srgbClr val="9AA0A6"/>
          </p15:clr>
        </p15:guide>
      </p15:sldGuideLst>
    </p:ext>
    <p:ext uri="http://customooxmlschemas.google.com/">
      <go:slidesCustomData xmlns:go="http://customooxmlschemas.google.com/" r:id="rId43" roundtripDataSignature="AMtx7mippwU7vNLaY0mDSjV6oRDGLpKT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99" orient="horz"/>
        <p:guide pos="48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bold.fntdata"/><Relationship Id="rId20" Type="http://schemas.openxmlformats.org/officeDocument/2006/relationships/font" Target="fonts/Roboto-bold.fntdata"/><Relationship Id="rId42" Type="http://schemas.openxmlformats.org/officeDocument/2006/relationships/font" Target="fonts/HelveticaNeueLight-boldItalic.fntdata"/><Relationship Id="rId41" Type="http://schemas.openxmlformats.org/officeDocument/2006/relationships/font" Target="fonts/HelveticaNeueLight-italic.fntdata"/><Relationship Id="rId22" Type="http://schemas.openxmlformats.org/officeDocument/2006/relationships/font" Target="fonts/Roboto-boldItalic.fntdata"/><Relationship Id="rId21" Type="http://schemas.openxmlformats.org/officeDocument/2006/relationships/font" Target="fonts/Roboto-italic.fntdata"/><Relationship Id="rId43" Type="http://customschemas.google.com/relationships/presentationmetadata" Target="metadata"/><Relationship Id="rId24" Type="http://schemas.openxmlformats.org/officeDocument/2006/relationships/font" Target="fonts/RobotoMedium-bold.fntdata"/><Relationship Id="rId23" Type="http://schemas.openxmlformats.org/officeDocument/2006/relationships/font" Target="fonts/Roboto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Medium-boldItalic.fntdata"/><Relationship Id="rId25" Type="http://schemas.openxmlformats.org/officeDocument/2006/relationships/font" Target="fonts/RobotoMedium-italic.fntdata"/><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regular.fntdata"/><Relationship Id="rId30" Type="http://schemas.openxmlformats.org/officeDocument/2006/relationships/font" Target="fonts/Nunito-boldItalic.fntdata"/><Relationship Id="rId11" Type="http://schemas.openxmlformats.org/officeDocument/2006/relationships/slide" Target="slides/slide5.xml"/><Relationship Id="rId33" Type="http://schemas.openxmlformats.org/officeDocument/2006/relationships/font" Target="fonts/Montserrat-italic.fntdata"/><Relationship Id="rId10" Type="http://schemas.openxmlformats.org/officeDocument/2006/relationships/slide" Target="slides/slide4.xml"/><Relationship Id="rId32" Type="http://schemas.openxmlformats.org/officeDocument/2006/relationships/font" Target="fonts/Montserrat-bold.fntdata"/><Relationship Id="rId13" Type="http://schemas.openxmlformats.org/officeDocument/2006/relationships/slide" Target="slides/slide7.xml"/><Relationship Id="rId35" Type="http://schemas.openxmlformats.org/officeDocument/2006/relationships/font" Target="fonts/HelveticaNeue-regular.fntdata"/><Relationship Id="rId12" Type="http://schemas.openxmlformats.org/officeDocument/2006/relationships/slide" Target="slides/slide6.xml"/><Relationship Id="rId34" Type="http://schemas.openxmlformats.org/officeDocument/2006/relationships/font" Target="fonts/Montserrat-boldItalic.fntdata"/><Relationship Id="rId15" Type="http://schemas.openxmlformats.org/officeDocument/2006/relationships/slide" Target="slides/slide9.xml"/><Relationship Id="rId37" Type="http://schemas.openxmlformats.org/officeDocument/2006/relationships/font" Target="fonts/HelveticaNeue-italic.fntdata"/><Relationship Id="rId14" Type="http://schemas.openxmlformats.org/officeDocument/2006/relationships/slide" Target="slides/slide8.xml"/><Relationship Id="rId36" Type="http://schemas.openxmlformats.org/officeDocument/2006/relationships/font" Target="fonts/HelveticaNeue-bold.fntdata"/><Relationship Id="rId17" Type="http://schemas.openxmlformats.org/officeDocument/2006/relationships/font" Target="fonts/RobotoSlab-regular.fntdata"/><Relationship Id="rId39" Type="http://schemas.openxmlformats.org/officeDocument/2006/relationships/font" Target="fonts/HelveticaNeueLight-regular.fntdata"/><Relationship Id="rId16" Type="http://schemas.openxmlformats.org/officeDocument/2006/relationships/slide" Target="slides/slide10.xml"/><Relationship Id="rId38" Type="http://schemas.openxmlformats.org/officeDocument/2006/relationships/font" Target="fonts/HelveticaNeue-boldItalic.fntdata"/><Relationship Id="rId19" Type="http://schemas.openxmlformats.org/officeDocument/2006/relationships/font" Target="fonts/Roboto-regular.fntdata"/><Relationship Id="rId18" Type="http://schemas.openxmlformats.org/officeDocument/2006/relationships/font" Target="fonts/RobotoSlab-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0aef77d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a0aef77d1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2b7aa685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a2b7aa685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88b72e6a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d88b72e6a6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88b72e6a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d88b72e6a6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88b72e6a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d88b72e6a6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88b72e6a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d88b72e6a6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88b72e6a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d88b72e6a6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88b72e6a6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d88b72e6a6_0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3.jpg"/><Relationship Id="rId5" Type="http://schemas.openxmlformats.org/officeDocument/2006/relationships/image" Target="../media/image9.jpg"/><Relationship Id="rId6"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9" name="Shape 9"/>
        <p:cNvGrpSpPr/>
        <p:nvPr/>
      </p:nvGrpSpPr>
      <p:grpSpPr>
        <a:xfrm>
          <a:off x="0" y="0"/>
          <a:ext cx="0" cy="0"/>
          <a:chOff x="0" y="0"/>
          <a:chExt cx="0" cy="0"/>
        </a:xfrm>
      </p:grpSpPr>
      <p:sp>
        <p:nvSpPr>
          <p:cNvPr id="10" name="Google Shape;10;p13"/>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1" name="Google Shape;11;p13"/>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13"/>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48" name="Shape 48"/>
        <p:cNvGrpSpPr/>
        <p:nvPr/>
      </p:nvGrpSpPr>
      <p:grpSpPr>
        <a:xfrm>
          <a:off x="0" y="0"/>
          <a:ext cx="0" cy="0"/>
          <a:chOff x="0" y="0"/>
          <a:chExt cx="0" cy="0"/>
        </a:xfrm>
      </p:grpSpPr>
      <p:sp>
        <p:nvSpPr>
          <p:cNvPr id="49" name="Google Shape;49;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50" name="Google Shape;50;p38"/>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51" name="Google Shape;51;p38"/>
          <p:cNvPicPr preferRelativeResize="0"/>
          <p:nvPr/>
        </p:nvPicPr>
        <p:blipFill rotWithShape="1">
          <a:blip r:embed="rId2">
            <a:alphaModFix/>
          </a:blip>
          <a:srcRect b="0" l="17192" r="17185" t="0"/>
          <a:stretch/>
        </p:blipFill>
        <p:spPr>
          <a:xfrm>
            <a:off x="443896" y="1240100"/>
            <a:ext cx="2912400" cy="2958900"/>
          </a:xfrm>
          <a:prstGeom prst="ellipse">
            <a:avLst/>
          </a:prstGeom>
          <a:noFill/>
          <a:ln>
            <a:noFill/>
          </a:ln>
        </p:spPr>
      </p:pic>
      <p:pic>
        <p:nvPicPr>
          <p:cNvPr descr="Image" id="52" name="Google Shape;52;p38"/>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53" name="Google Shape;53;p38"/>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6" name="Google Shape;56;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7" name="Google Shape;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58" name="Shape 58"/>
        <p:cNvGrpSpPr/>
        <p:nvPr/>
      </p:nvGrpSpPr>
      <p:grpSpPr>
        <a:xfrm>
          <a:off x="0" y="0"/>
          <a:ext cx="0" cy="0"/>
          <a:chOff x="0" y="0"/>
          <a:chExt cx="0" cy="0"/>
        </a:xfrm>
      </p:grpSpPr>
      <p:sp>
        <p:nvSpPr>
          <p:cNvPr id="59" name="Google Shape;59;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0" name="Google Shape;6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61" name="Shape 61"/>
        <p:cNvGrpSpPr/>
        <p:nvPr/>
      </p:nvGrpSpPr>
      <p:grpSpPr>
        <a:xfrm>
          <a:off x="0" y="0"/>
          <a:ext cx="0" cy="0"/>
          <a:chOff x="0" y="0"/>
          <a:chExt cx="0" cy="0"/>
        </a:xfrm>
      </p:grpSpPr>
      <p:sp>
        <p:nvSpPr>
          <p:cNvPr id="62" name="Google Shape;6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4" name="Google Shape;64;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 name="Google Shape;65;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6" name="Google Shape;6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67" name="Shape 67"/>
        <p:cNvGrpSpPr/>
        <p:nvPr/>
      </p:nvGrpSpPr>
      <p:grpSpPr>
        <a:xfrm>
          <a:off x="0" y="0"/>
          <a:ext cx="0" cy="0"/>
          <a:chOff x="0" y="0"/>
          <a:chExt cx="0" cy="0"/>
        </a:xfrm>
      </p:grpSpPr>
      <p:pic>
        <p:nvPicPr>
          <p:cNvPr id="68" name="Google Shape;68;p42"/>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69" name="Shape 69"/>
        <p:cNvGrpSpPr/>
        <p:nvPr/>
      </p:nvGrpSpPr>
      <p:grpSpPr>
        <a:xfrm>
          <a:off x="0" y="0"/>
          <a:ext cx="0" cy="0"/>
          <a:chOff x="0" y="0"/>
          <a:chExt cx="0" cy="0"/>
        </a:xfrm>
      </p:grpSpPr>
      <p:pic>
        <p:nvPicPr>
          <p:cNvPr id="70" name="Google Shape;70;p43"/>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71" name="Google Shape;71;p43"/>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72" name="Google Shape;72;p43"/>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73" name="Google Shape;73;p4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74" name="Google Shape;74;p43"/>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Observe</a:t>
            </a:r>
            <a:endParaRPr b="0" i="0" sz="1800" u="none" cap="none" strike="noStrike">
              <a:solidFill>
                <a:srgbClr val="000000"/>
              </a:solidFill>
              <a:latin typeface="Roboto Slab"/>
              <a:ea typeface="Roboto Slab"/>
              <a:cs typeface="Roboto Slab"/>
              <a:sym typeface="Roboto Slab"/>
            </a:endParaRPr>
          </a:p>
        </p:txBody>
      </p:sp>
      <p:sp>
        <p:nvSpPr>
          <p:cNvPr id="75" name="Google Shape;75;p43"/>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6" name="Google Shape;76;p43"/>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7" name="Google Shape;77;p43"/>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8" name="Google Shape;78;p43"/>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Engage</a:t>
            </a:r>
            <a:endParaRPr b="0" i="0" sz="1800" u="none" cap="none" strike="noStrike">
              <a:solidFill>
                <a:srgbClr val="000000"/>
              </a:solidFill>
              <a:latin typeface="Roboto Slab"/>
              <a:ea typeface="Roboto Slab"/>
              <a:cs typeface="Roboto Slab"/>
              <a:sym typeface="Roboto Slab"/>
            </a:endParaRPr>
          </a:p>
        </p:txBody>
      </p:sp>
      <p:sp>
        <p:nvSpPr>
          <p:cNvPr id="79" name="Google Shape;79;p43"/>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Immerse</a:t>
            </a:r>
            <a:endParaRPr b="0" i="0" sz="1800" u="none" cap="none" strike="noStrike">
              <a:solidFill>
                <a:srgbClr val="000000"/>
              </a:solidFill>
              <a:latin typeface="Roboto Slab"/>
              <a:ea typeface="Roboto Slab"/>
              <a:cs typeface="Roboto Slab"/>
              <a:sym typeface="Roboto Slab"/>
            </a:endParaRPr>
          </a:p>
        </p:txBody>
      </p:sp>
      <p:pic>
        <p:nvPicPr>
          <p:cNvPr id="80" name="Google Shape;80;p43"/>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81" name="Google Shape;81;p43"/>
          <p:cNvPicPr preferRelativeResize="0"/>
          <p:nvPr/>
        </p:nvPicPr>
        <p:blipFill rotWithShape="1">
          <a:blip r:embed="rId5">
            <a:alphaModFix/>
          </a:blip>
          <a:srcRect b="1340" l="17602" r="17989" t="1331"/>
          <a:stretch/>
        </p:blipFill>
        <p:spPr>
          <a:xfrm>
            <a:off x="3723600" y="1557350"/>
            <a:ext cx="1696800" cy="1724100"/>
          </a:xfrm>
          <a:prstGeom prst="ellipse">
            <a:avLst/>
          </a:prstGeom>
          <a:noFill/>
          <a:ln>
            <a:noFill/>
          </a:ln>
        </p:spPr>
      </p:pic>
      <p:pic>
        <p:nvPicPr>
          <p:cNvPr id="82" name="Google Shape;82;p43"/>
          <p:cNvPicPr preferRelativeResize="0"/>
          <p:nvPr/>
        </p:nvPicPr>
        <p:blipFill rotWithShape="1">
          <a:blip r:embed="rId6">
            <a:alphaModFix/>
          </a:blip>
          <a:srcRect b="16682" l="26005" r="30257" t="16689"/>
          <a:stretch/>
        </p:blipFill>
        <p:spPr>
          <a:xfrm>
            <a:off x="6398425" y="1557350"/>
            <a:ext cx="1696800" cy="1724100"/>
          </a:xfrm>
          <a:prstGeom prst="ellipse">
            <a:avLst/>
          </a:prstGeom>
          <a:noFill/>
          <a:ln>
            <a:noFill/>
          </a:ln>
        </p:spPr>
      </p:pic>
      <p:sp>
        <p:nvSpPr>
          <p:cNvPr id="83" name="Google Shape;83;p43"/>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Users and their behaviours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 the context of their lives. </a:t>
            </a:r>
            <a:endParaRPr b="0" i="0" sz="1400" u="none" cap="none" strike="noStrike">
              <a:solidFill>
                <a:srgbClr val="000000"/>
              </a:solidFill>
              <a:latin typeface="Roboto"/>
              <a:ea typeface="Roboto"/>
              <a:cs typeface="Roboto"/>
              <a:sym typeface="Roboto"/>
            </a:endParaRPr>
          </a:p>
        </p:txBody>
      </p:sp>
      <p:sp>
        <p:nvSpPr>
          <p:cNvPr id="84" name="Google Shape;84;p43"/>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Interact with users through</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both scheduled and “intercept” or “guerrilla” encounters </a:t>
            </a:r>
            <a:endParaRPr b="0" i="0" sz="1400" u="none" cap="none" strike="noStrike">
              <a:solidFill>
                <a:srgbClr val="000000"/>
              </a:solidFill>
              <a:latin typeface="Roboto"/>
              <a:ea typeface="Roboto"/>
              <a:cs typeface="Roboto"/>
              <a:sym typeface="Roboto"/>
            </a:endParaRPr>
          </a:p>
        </p:txBody>
      </p:sp>
      <p:sp>
        <p:nvSpPr>
          <p:cNvPr id="85" name="Google Shape;85;p43"/>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Experience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what your user experiences</a:t>
            </a:r>
            <a:endParaRPr b="0" i="0" sz="1400" u="none" cap="none" strike="noStrike">
              <a:solidFill>
                <a:srgbClr val="000000"/>
              </a:solidFill>
              <a:latin typeface="Roboto"/>
              <a:ea typeface="Roboto"/>
              <a:cs typeface="Roboto"/>
              <a:sym typeface="Roboto"/>
            </a:endParaRPr>
          </a:p>
        </p:txBody>
      </p:sp>
      <p:sp>
        <p:nvSpPr>
          <p:cNvPr id="86" name="Google Shape;86;p43"/>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 sz="3000" u="none" cap="none" strike="noStrike">
                <a:solidFill>
                  <a:srgbClr val="2DC5FA"/>
                </a:solidFill>
                <a:latin typeface="Roboto Slab"/>
                <a:ea typeface="Roboto Slab"/>
                <a:cs typeface="Roboto Slab"/>
                <a:sym typeface="Roboto Slab"/>
              </a:rPr>
              <a:t>Title of the slide</a:t>
            </a:r>
            <a:endParaRPr b="0" i="0" sz="3000" u="none" cap="none" strike="noStrike">
              <a:solidFill>
                <a:srgbClr val="2DC5FA"/>
              </a:solidFill>
              <a:latin typeface="Roboto Slab"/>
              <a:ea typeface="Roboto Slab"/>
              <a:cs typeface="Roboto Slab"/>
              <a:sym typeface="Roboto Slab"/>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87" name="Shape 87"/>
        <p:cNvGrpSpPr/>
        <p:nvPr/>
      </p:nvGrpSpPr>
      <p:grpSpPr>
        <a:xfrm>
          <a:off x="0" y="0"/>
          <a:ext cx="0" cy="0"/>
          <a:chOff x="0" y="0"/>
          <a:chExt cx="0" cy="0"/>
        </a:xfrm>
      </p:grpSpPr>
      <p:pic>
        <p:nvPicPr>
          <p:cNvPr id="88" name="Google Shape;88;p44"/>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89" name="Google Shape;89;p44"/>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0" name="Google Shape;90;p4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1" name="Google Shape;91;p4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92" name="Shape 92"/>
        <p:cNvGrpSpPr/>
        <p:nvPr/>
      </p:nvGrpSpPr>
      <p:grpSpPr>
        <a:xfrm>
          <a:off x="0" y="0"/>
          <a:ext cx="0" cy="0"/>
          <a:chOff x="0" y="0"/>
          <a:chExt cx="0" cy="0"/>
        </a:xfrm>
      </p:grpSpPr>
      <p:pic>
        <p:nvPicPr>
          <p:cNvPr id="93" name="Google Shape;93;p45"/>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4" name="Google Shape;94;p45"/>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5" name="Google Shape;95;p4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6" name="Google Shape;96;p4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97" name="Shape 97"/>
        <p:cNvGrpSpPr/>
        <p:nvPr/>
      </p:nvGrpSpPr>
      <p:grpSpPr>
        <a:xfrm>
          <a:off x="0" y="0"/>
          <a:ext cx="0" cy="0"/>
          <a:chOff x="0" y="0"/>
          <a:chExt cx="0" cy="0"/>
        </a:xfrm>
      </p:grpSpPr>
      <p:pic>
        <p:nvPicPr>
          <p:cNvPr id="98" name="Google Shape;98;p46"/>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9" name="Google Shape;99;p46"/>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0" name="Google Shape;100;p4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1" name="Google Shape;101;p4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102" name="Shape 102"/>
        <p:cNvGrpSpPr/>
        <p:nvPr/>
      </p:nvGrpSpPr>
      <p:grpSpPr>
        <a:xfrm>
          <a:off x="0" y="0"/>
          <a:ext cx="0" cy="0"/>
          <a:chOff x="0" y="0"/>
          <a:chExt cx="0" cy="0"/>
        </a:xfrm>
      </p:grpSpPr>
      <p:pic>
        <p:nvPicPr>
          <p:cNvPr id="103" name="Google Shape;103;p47"/>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4" name="Google Shape;104;p47"/>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5" name="Google Shape;105;p4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6" name="Google Shape;106;p4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4" name="Shape 14"/>
        <p:cNvGrpSpPr/>
        <p:nvPr/>
      </p:nvGrpSpPr>
      <p:grpSpPr>
        <a:xfrm>
          <a:off x="0" y="0"/>
          <a:ext cx="0" cy="0"/>
          <a:chOff x="0" y="0"/>
          <a:chExt cx="0" cy="0"/>
        </a:xfrm>
      </p:grpSpPr>
      <p:sp>
        <p:nvSpPr>
          <p:cNvPr id="15" name="Google Shape;15;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07" name="Shape 107"/>
        <p:cNvGrpSpPr/>
        <p:nvPr/>
      </p:nvGrpSpPr>
      <p:grpSpPr>
        <a:xfrm>
          <a:off x="0" y="0"/>
          <a:ext cx="0" cy="0"/>
          <a:chOff x="0" y="0"/>
          <a:chExt cx="0" cy="0"/>
        </a:xfrm>
      </p:grpSpPr>
      <p:pic>
        <p:nvPicPr>
          <p:cNvPr id="108" name="Google Shape;108;p48"/>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9" name="Google Shape;109;p48"/>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0" name="Google Shape;110;p4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1" name="Google Shape;111;p4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12" name="Shape 112"/>
        <p:cNvGrpSpPr/>
        <p:nvPr/>
      </p:nvGrpSpPr>
      <p:grpSpPr>
        <a:xfrm>
          <a:off x="0" y="0"/>
          <a:ext cx="0" cy="0"/>
          <a:chOff x="0" y="0"/>
          <a:chExt cx="0" cy="0"/>
        </a:xfrm>
      </p:grpSpPr>
      <p:pic>
        <p:nvPicPr>
          <p:cNvPr id="113" name="Google Shape;113;p49"/>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14" name="Google Shape;114;p49"/>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5" name="Google Shape;115;p4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6" name="Google Shape;116;p4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17" name="Shape 117"/>
        <p:cNvGrpSpPr/>
        <p:nvPr/>
      </p:nvGrpSpPr>
      <p:grpSpPr>
        <a:xfrm>
          <a:off x="0" y="0"/>
          <a:ext cx="0" cy="0"/>
          <a:chOff x="0" y="0"/>
          <a:chExt cx="0" cy="0"/>
        </a:xfrm>
      </p:grpSpPr>
      <p:pic>
        <p:nvPicPr>
          <p:cNvPr id="118" name="Google Shape;118;p50"/>
          <p:cNvPicPr preferRelativeResize="0"/>
          <p:nvPr/>
        </p:nvPicPr>
        <p:blipFill rotWithShape="1">
          <a:blip r:embed="rId2">
            <a:alphaModFix/>
          </a:blip>
          <a:srcRect b="0" l="0" r="0" t="0"/>
          <a:stretch/>
        </p:blipFill>
        <p:spPr>
          <a:xfrm>
            <a:off x="3740200" y="1739950"/>
            <a:ext cx="1663599" cy="1663599"/>
          </a:xfrm>
          <a:prstGeom prst="rect">
            <a:avLst/>
          </a:prstGeom>
          <a:noFill/>
          <a:ln>
            <a:noFill/>
          </a:ln>
        </p:spPr>
      </p:pic>
      <p:pic>
        <p:nvPicPr>
          <p:cNvPr descr="Image" id="119" name="Google Shape;119;p5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0" name="Google Shape;120;p50"/>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21" name="Shape 121"/>
        <p:cNvGrpSpPr/>
        <p:nvPr/>
      </p:nvGrpSpPr>
      <p:grpSpPr>
        <a:xfrm>
          <a:off x="0" y="0"/>
          <a:ext cx="0" cy="0"/>
          <a:chOff x="0" y="0"/>
          <a:chExt cx="0" cy="0"/>
        </a:xfrm>
      </p:grpSpPr>
      <p:pic>
        <p:nvPicPr>
          <p:cNvPr id="122" name="Google Shape;122;p51"/>
          <p:cNvPicPr preferRelativeResize="0"/>
          <p:nvPr/>
        </p:nvPicPr>
        <p:blipFill rotWithShape="1">
          <a:blip r:embed="rId2">
            <a:alphaModFix/>
          </a:blip>
          <a:srcRect b="0" l="10533" r="1683" t="0"/>
          <a:stretch/>
        </p:blipFill>
        <p:spPr>
          <a:xfrm>
            <a:off x="3355950" y="489350"/>
            <a:ext cx="5485124" cy="4280024"/>
          </a:xfrm>
          <a:prstGeom prst="rect">
            <a:avLst/>
          </a:prstGeom>
          <a:noFill/>
          <a:ln>
            <a:noFill/>
          </a:ln>
        </p:spPr>
      </p:pic>
      <p:pic>
        <p:nvPicPr>
          <p:cNvPr descr="Image" id="123" name="Google Shape;123;p5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4" name="Google Shape;124;p51"/>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25" name="Shape 125"/>
        <p:cNvGrpSpPr/>
        <p:nvPr/>
      </p:nvGrpSpPr>
      <p:grpSpPr>
        <a:xfrm>
          <a:off x="0" y="0"/>
          <a:ext cx="0" cy="0"/>
          <a:chOff x="0" y="0"/>
          <a:chExt cx="0" cy="0"/>
        </a:xfrm>
      </p:grpSpPr>
      <p:pic>
        <p:nvPicPr>
          <p:cNvPr descr="Image" id="126" name="Google Shape;126;p52"/>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27" name="Google Shape;127;p52"/>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28" name="Shape 128"/>
        <p:cNvGrpSpPr/>
        <p:nvPr/>
      </p:nvGrpSpPr>
      <p:grpSpPr>
        <a:xfrm>
          <a:off x="0" y="0"/>
          <a:ext cx="0" cy="0"/>
          <a:chOff x="0" y="0"/>
          <a:chExt cx="0" cy="0"/>
        </a:xfrm>
      </p:grpSpPr>
      <p:pic>
        <p:nvPicPr>
          <p:cNvPr descr="Image" id="129" name="Google Shape;129;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30" name="Google Shape;130;p53"/>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31" name="Google Shape;131;p53"/>
          <p:cNvPicPr preferRelativeResize="0"/>
          <p:nvPr/>
        </p:nvPicPr>
        <p:blipFill rotWithShape="1">
          <a:blip r:embed="rId3">
            <a:alphaModFix/>
          </a:blip>
          <a:srcRect b="0" l="0" r="0" t="0"/>
          <a:stretch/>
        </p:blipFill>
        <p:spPr>
          <a:xfrm>
            <a:off x="756639" y="2608609"/>
            <a:ext cx="266022" cy="235093"/>
          </a:xfrm>
          <a:prstGeom prst="rect">
            <a:avLst/>
          </a:prstGeom>
          <a:noFill/>
          <a:ln>
            <a:noFill/>
          </a:ln>
        </p:spPr>
      </p:pic>
      <p:pic>
        <p:nvPicPr>
          <p:cNvPr descr="Image" id="132" name="Google Shape;132;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133" name="Google Shape;133;p53"/>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34" name="Shape 134"/>
        <p:cNvGrpSpPr/>
        <p:nvPr/>
      </p:nvGrpSpPr>
      <p:grpSpPr>
        <a:xfrm>
          <a:off x="0" y="0"/>
          <a:ext cx="0" cy="0"/>
          <a:chOff x="0" y="0"/>
          <a:chExt cx="0" cy="0"/>
        </a:xfrm>
      </p:grpSpPr>
      <p:pic>
        <p:nvPicPr>
          <p:cNvPr id="135" name="Google Shape;135;p54"/>
          <p:cNvPicPr preferRelativeResize="0"/>
          <p:nvPr/>
        </p:nvPicPr>
        <p:blipFill rotWithShape="1">
          <a:blip r:embed="rId2">
            <a:alphaModFix/>
          </a:blip>
          <a:srcRect b="0" l="0" r="0" t="0"/>
          <a:stretch/>
        </p:blipFill>
        <p:spPr>
          <a:xfrm>
            <a:off x="4383875" y="1543300"/>
            <a:ext cx="376350" cy="358275"/>
          </a:xfrm>
          <a:prstGeom prst="rect">
            <a:avLst/>
          </a:prstGeom>
          <a:noFill/>
          <a:ln>
            <a:noFill/>
          </a:ln>
        </p:spPr>
      </p:pic>
      <p:pic>
        <p:nvPicPr>
          <p:cNvPr id="136" name="Google Shape;136;p54"/>
          <p:cNvPicPr preferRelativeResize="0"/>
          <p:nvPr/>
        </p:nvPicPr>
        <p:blipFill rotWithShape="1">
          <a:blip r:embed="rId2">
            <a:alphaModFix/>
          </a:blip>
          <a:srcRect b="0" l="0" r="0" t="0"/>
          <a:stretch/>
        </p:blipFill>
        <p:spPr>
          <a:xfrm>
            <a:off x="7278600" y="1543300"/>
            <a:ext cx="376350" cy="358275"/>
          </a:xfrm>
          <a:prstGeom prst="rect">
            <a:avLst/>
          </a:prstGeom>
          <a:noFill/>
          <a:ln>
            <a:noFill/>
          </a:ln>
        </p:spPr>
      </p:pic>
      <p:pic>
        <p:nvPicPr>
          <p:cNvPr id="137" name="Google Shape;137;p54"/>
          <p:cNvPicPr preferRelativeResize="0"/>
          <p:nvPr/>
        </p:nvPicPr>
        <p:blipFill rotWithShape="1">
          <a:blip r:embed="rId2">
            <a:alphaModFix/>
          </a:blip>
          <a:srcRect b="0" l="0" r="0" t="0"/>
          <a:stretch/>
        </p:blipFill>
        <p:spPr>
          <a:xfrm>
            <a:off x="1489150" y="1543300"/>
            <a:ext cx="376350" cy="358275"/>
          </a:xfrm>
          <a:prstGeom prst="rect">
            <a:avLst/>
          </a:prstGeom>
          <a:noFill/>
          <a:ln>
            <a:noFill/>
          </a:ln>
        </p:spPr>
      </p:pic>
      <p:pic>
        <p:nvPicPr>
          <p:cNvPr descr="Image" id="138" name="Google Shape;138;p5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39" name="Shape 139"/>
        <p:cNvGrpSpPr/>
        <p:nvPr/>
      </p:nvGrpSpPr>
      <p:grpSpPr>
        <a:xfrm>
          <a:off x="0" y="0"/>
          <a:ext cx="0" cy="0"/>
          <a:chOff x="0" y="0"/>
          <a:chExt cx="0" cy="0"/>
        </a:xfrm>
      </p:grpSpPr>
      <p:pic>
        <p:nvPicPr>
          <p:cNvPr id="140" name="Google Shape;140;p55"/>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41" name="Shape 141"/>
        <p:cNvGrpSpPr/>
        <p:nvPr/>
      </p:nvGrpSpPr>
      <p:grpSpPr>
        <a:xfrm>
          <a:off x="0" y="0"/>
          <a:ext cx="0" cy="0"/>
          <a:chOff x="0" y="0"/>
          <a:chExt cx="0" cy="0"/>
        </a:xfrm>
      </p:grpSpPr>
      <p:pic>
        <p:nvPicPr>
          <p:cNvPr id="142" name="Google Shape;142;p56"/>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143" name="Shape 143"/>
        <p:cNvGrpSpPr/>
        <p:nvPr/>
      </p:nvGrpSpPr>
      <p:grpSpPr>
        <a:xfrm>
          <a:off x="0" y="0"/>
          <a:ext cx="0" cy="0"/>
          <a:chOff x="0" y="0"/>
          <a:chExt cx="0" cy="0"/>
        </a:xfrm>
      </p:grpSpPr>
      <p:pic>
        <p:nvPicPr>
          <p:cNvPr id="144" name="Google Shape;144;p57"/>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145" name="Google Shape;145;p57"/>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Montserrat"/>
                <a:ea typeface="Montserrat"/>
                <a:cs typeface="Montserrat"/>
                <a:sym typeface="Montserrat"/>
              </a:rPr>
              <a:t>Hear, forget. See, remember</a:t>
            </a:r>
            <a:r>
              <a:rPr b="1" i="0" lang="en" sz="3000" u="none" cap="none" strike="noStrike">
                <a:solidFill>
                  <a:srgbClr val="2DC5FA"/>
                </a:solidFill>
                <a:latin typeface="Montserrat"/>
                <a:ea typeface="Montserrat"/>
                <a:cs typeface="Montserrat"/>
                <a:sym typeface="Montserrat"/>
              </a:rPr>
              <a:t>.</a:t>
            </a:r>
            <a:r>
              <a:rPr b="1" i="0" lang="en" sz="3000" u="none" cap="none" strike="noStrike">
                <a:solidFill>
                  <a:srgbClr val="434343"/>
                </a:solidFill>
                <a:latin typeface="Montserrat"/>
                <a:ea typeface="Montserrat"/>
                <a:cs typeface="Montserrat"/>
                <a:sym typeface="Montserrat"/>
              </a:rPr>
              <a:t> </a:t>
            </a:r>
            <a:endParaRPr b="1" i="0" sz="30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3000"/>
              <a:buFont typeface="Arial"/>
              <a:buNone/>
            </a:pPr>
            <a:r>
              <a:rPr b="1" i="0" lang="en" sz="3000" u="none" cap="none" strike="noStrike">
                <a:solidFill>
                  <a:srgbClr val="2DC5FA"/>
                </a:solidFill>
                <a:latin typeface="Montserrat"/>
                <a:ea typeface="Montserrat"/>
                <a:cs typeface="Montserrat"/>
                <a:sym typeface="Montserrat"/>
              </a:rPr>
              <a:t>Do, Understand</a:t>
            </a:r>
            <a:endParaRPr b="1" i="0" sz="3000" u="none" cap="none" strike="noStrike">
              <a:solidFill>
                <a:srgbClr val="434343"/>
              </a:solidFill>
              <a:latin typeface="Roboto Slab"/>
              <a:ea typeface="Roboto Slab"/>
              <a:cs typeface="Roboto Slab"/>
              <a:sym typeface="Roboto Slab"/>
            </a:endParaRPr>
          </a:p>
        </p:txBody>
      </p:sp>
      <p:pic>
        <p:nvPicPr>
          <p:cNvPr descr="Image" id="146" name="Google Shape;146;p5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7" name="Google Shape;147;p5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 name="Shape 18"/>
        <p:cNvGrpSpPr/>
        <p:nvPr/>
      </p:nvGrpSpPr>
      <p:grpSpPr>
        <a:xfrm>
          <a:off x="0" y="0"/>
          <a:ext cx="0" cy="0"/>
          <a:chOff x="0" y="0"/>
          <a:chExt cx="0" cy="0"/>
        </a:xfrm>
      </p:grpSpPr>
      <p:sp>
        <p:nvSpPr>
          <p:cNvPr id="19" name="Google Shape;19;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 name="Google Shape;20;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1" name="Google Shape;2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148" name="Shape 148"/>
        <p:cNvGrpSpPr/>
        <p:nvPr/>
      </p:nvGrpSpPr>
      <p:grpSpPr>
        <a:xfrm>
          <a:off x="0" y="0"/>
          <a:ext cx="0" cy="0"/>
          <a:chOff x="0" y="0"/>
          <a:chExt cx="0" cy="0"/>
        </a:xfrm>
      </p:grpSpPr>
      <p:pic>
        <p:nvPicPr>
          <p:cNvPr descr="Image" id="149" name="Google Shape;149;p58"/>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50" name="Google Shape;150;p58"/>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151" name="Shape 151"/>
        <p:cNvGrpSpPr/>
        <p:nvPr/>
      </p:nvGrpSpPr>
      <p:grpSpPr>
        <a:xfrm>
          <a:off x="0" y="0"/>
          <a:ext cx="0" cy="0"/>
          <a:chOff x="0" y="0"/>
          <a:chExt cx="0" cy="0"/>
        </a:xfrm>
      </p:grpSpPr>
      <p:sp>
        <p:nvSpPr>
          <p:cNvPr id="152" name="Google Shape;152;p59"/>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53" name="Google Shape;153;p59"/>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4" name="Google Shape;154;p5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sp>
        <p:nvSpPr>
          <p:cNvPr id="160" name="Google Shape;160;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1" name="Google Shape;161;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2" name="Google Shape;1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3" name="Shape 163"/>
        <p:cNvGrpSpPr/>
        <p:nvPr/>
      </p:nvGrpSpPr>
      <p:grpSpPr>
        <a:xfrm>
          <a:off x="0" y="0"/>
          <a:ext cx="0" cy="0"/>
          <a:chOff x="0" y="0"/>
          <a:chExt cx="0" cy="0"/>
        </a:xfrm>
      </p:grpSpPr>
      <p:sp>
        <p:nvSpPr>
          <p:cNvPr id="164" name="Google Shape;16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5" name="Google Shape;165;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6" name="Google Shape;16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7" name="Shape 167"/>
        <p:cNvGrpSpPr/>
        <p:nvPr/>
      </p:nvGrpSpPr>
      <p:grpSpPr>
        <a:xfrm>
          <a:off x="0" y="0"/>
          <a:ext cx="0" cy="0"/>
          <a:chOff x="0" y="0"/>
          <a:chExt cx="0" cy="0"/>
        </a:xfrm>
      </p:grpSpPr>
      <p:sp>
        <p:nvSpPr>
          <p:cNvPr id="168" name="Google Shape;168;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9" name="Google Shape;16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sp>
        <p:nvSpPr>
          <p:cNvPr id="171" name="Google Shape;17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3" name="Google Shape;173;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4" name="Google Shape;17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sp>
        <p:nvSpPr>
          <p:cNvPr id="176" name="Google Shape;17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 name="Google Shape;17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 name="Shape 178"/>
        <p:cNvGrpSpPr/>
        <p:nvPr/>
      </p:nvGrpSpPr>
      <p:grpSpPr>
        <a:xfrm>
          <a:off x="0" y="0"/>
          <a:ext cx="0" cy="0"/>
          <a:chOff x="0" y="0"/>
          <a:chExt cx="0" cy="0"/>
        </a:xfrm>
      </p:grpSpPr>
      <p:sp>
        <p:nvSpPr>
          <p:cNvPr id="179" name="Google Shape;179;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0" name="Google Shape;180;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1" name="Google Shape;18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4" name="Google Shape;18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5" name="Shape 185"/>
        <p:cNvGrpSpPr/>
        <p:nvPr/>
      </p:nvGrpSpPr>
      <p:grpSpPr>
        <a:xfrm>
          <a:off x="0" y="0"/>
          <a:ext cx="0" cy="0"/>
          <a:chOff x="0" y="0"/>
          <a:chExt cx="0" cy="0"/>
        </a:xfrm>
      </p:grpSpPr>
      <p:sp>
        <p:nvSpPr>
          <p:cNvPr id="186" name="Google Shape;186;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8" name="Google Shape;188;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9" name="Google Shape;189;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0" name="Google Shape;19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1" name="Shape 191"/>
        <p:cNvGrpSpPr/>
        <p:nvPr/>
      </p:nvGrpSpPr>
      <p:grpSpPr>
        <a:xfrm>
          <a:off x="0" y="0"/>
          <a:ext cx="0" cy="0"/>
          <a:chOff x="0" y="0"/>
          <a:chExt cx="0" cy="0"/>
        </a:xfrm>
      </p:grpSpPr>
      <p:sp>
        <p:nvSpPr>
          <p:cNvPr id="192" name="Google Shape;192;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93" name="Google Shape;19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4" name="Shape 194"/>
        <p:cNvGrpSpPr/>
        <p:nvPr/>
      </p:nvGrpSpPr>
      <p:grpSpPr>
        <a:xfrm>
          <a:off x="0" y="0"/>
          <a:ext cx="0" cy="0"/>
          <a:chOff x="0" y="0"/>
          <a:chExt cx="0" cy="0"/>
        </a:xfrm>
      </p:grpSpPr>
      <p:sp>
        <p:nvSpPr>
          <p:cNvPr id="195" name="Google Shape;195;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6" name="Google Shape;196;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97" name="Google Shape;19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8" name="Shape 198"/>
        <p:cNvGrpSpPr/>
        <p:nvPr/>
      </p:nvGrpSpPr>
      <p:grpSpPr>
        <a:xfrm>
          <a:off x="0" y="0"/>
          <a:ext cx="0" cy="0"/>
          <a:chOff x="0" y="0"/>
          <a:chExt cx="0" cy="0"/>
        </a:xfrm>
      </p:grpSpPr>
      <p:sp>
        <p:nvSpPr>
          <p:cNvPr id="199" name="Google Shape;19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200" name="Shape 200"/>
        <p:cNvGrpSpPr/>
        <p:nvPr/>
      </p:nvGrpSpPr>
      <p:grpSpPr>
        <a:xfrm>
          <a:off x="0" y="0"/>
          <a:ext cx="0" cy="0"/>
          <a:chOff x="0" y="0"/>
          <a:chExt cx="0" cy="0"/>
        </a:xfrm>
      </p:grpSpPr>
      <p:pic>
        <p:nvPicPr>
          <p:cNvPr id="201" name="Google Shape;201;p28"/>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202" name="Shape 202"/>
        <p:cNvGrpSpPr/>
        <p:nvPr/>
      </p:nvGrpSpPr>
      <p:grpSpPr>
        <a:xfrm>
          <a:off x="0" y="0"/>
          <a:ext cx="0" cy="0"/>
          <a:chOff x="0" y="0"/>
          <a:chExt cx="0" cy="0"/>
        </a:xfrm>
      </p:grpSpPr>
      <p:pic>
        <p:nvPicPr>
          <p:cNvPr id="203" name="Google Shape;203;p29"/>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04" name="Shape 204"/>
        <p:cNvGrpSpPr/>
        <p:nvPr/>
      </p:nvGrpSpPr>
      <p:grpSpPr>
        <a:xfrm>
          <a:off x="0" y="0"/>
          <a:ext cx="0" cy="0"/>
          <a:chOff x="0" y="0"/>
          <a:chExt cx="0" cy="0"/>
        </a:xfrm>
      </p:grpSpPr>
      <p:sp>
        <p:nvSpPr>
          <p:cNvPr id="205" name="Google Shape;205;p30"/>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06" name="Google Shape;206;p30"/>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7" name="Google Shape;207;p3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208" name="Shape 208"/>
        <p:cNvGrpSpPr/>
        <p:nvPr/>
      </p:nvGrpSpPr>
      <p:grpSpPr>
        <a:xfrm>
          <a:off x="0" y="0"/>
          <a:ext cx="0" cy="0"/>
          <a:chOff x="0" y="0"/>
          <a:chExt cx="0" cy="0"/>
        </a:xfrm>
      </p:grpSpPr>
      <p:pic>
        <p:nvPicPr>
          <p:cNvPr descr="Image" id="209" name="Google Shape;209;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10" name="Google Shape;210;p3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211" name="Google Shape;211;p31"/>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212" name="Google Shape;212;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213" name="Google Shape;213;p31"/>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25" name="Shape 25"/>
        <p:cNvGrpSpPr/>
        <p:nvPr/>
      </p:nvGrpSpPr>
      <p:grpSpPr>
        <a:xfrm>
          <a:off x="0" y="0"/>
          <a:ext cx="0" cy="0"/>
          <a:chOff x="0" y="0"/>
          <a:chExt cx="0" cy="0"/>
        </a:xfrm>
      </p:grpSpPr>
      <p:sp>
        <p:nvSpPr>
          <p:cNvPr id="26" name="Google Shape;26;p33"/>
          <p:cNvSpPr txBox="1"/>
          <p:nvPr>
            <p:ph type="title"/>
          </p:nvPr>
        </p:nvSpPr>
        <p:spPr>
          <a:xfrm>
            <a:off x="349624" y="1318750"/>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3"/>
          <p:cNvSpPr txBox="1"/>
          <p:nvPr>
            <p:ph idx="2" type="title"/>
          </p:nvPr>
        </p:nvSpPr>
        <p:spPr>
          <a:xfrm>
            <a:off x="349624" y="794825"/>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3"/>
          <p:cNvSpPr txBox="1"/>
          <p:nvPr>
            <p:ph idx="1" type="body"/>
          </p:nvPr>
        </p:nvSpPr>
        <p:spPr>
          <a:xfrm>
            <a:off x="359076" y="1895525"/>
            <a:ext cx="54684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9" name="Google Shape;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30" name="Shape 30"/>
        <p:cNvGrpSpPr/>
        <p:nvPr/>
      </p:nvGrpSpPr>
      <p:grpSpPr>
        <a:xfrm>
          <a:off x="0" y="0"/>
          <a:ext cx="0" cy="0"/>
          <a:chOff x="0" y="0"/>
          <a:chExt cx="0" cy="0"/>
        </a:xfrm>
      </p:grpSpPr>
      <p:sp>
        <p:nvSpPr>
          <p:cNvPr id="31" name="Google Shape;31;p34"/>
          <p:cNvSpPr txBox="1"/>
          <p:nvPr>
            <p:ph type="title"/>
          </p:nvPr>
        </p:nvSpPr>
        <p:spPr>
          <a:xfrm>
            <a:off x="349625" y="1318750"/>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34"/>
          <p:cNvSpPr txBox="1"/>
          <p:nvPr>
            <p:ph idx="2" type="title"/>
          </p:nvPr>
        </p:nvSpPr>
        <p:spPr>
          <a:xfrm>
            <a:off x="349625" y="794825"/>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34"/>
          <p:cNvSpPr txBox="1"/>
          <p:nvPr>
            <p:ph idx="1" type="body"/>
          </p:nvPr>
        </p:nvSpPr>
        <p:spPr>
          <a:xfrm>
            <a:off x="359075" y="1895525"/>
            <a:ext cx="4217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4" name="Google Shape;3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35" name="Shape 35"/>
        <p:cNvGrpSpPr/>
        <p:nvPr/>
      </p:nvGrpSpPr>
      <p:grpSpPr>
        <a:xfrm>
          <a:off x="0" y="0"/>
          <a:ext cx="0" cy="0"/>
          <a:chOff x="0" y="0"/>
          <a:chExt cx="0" cy="0"/>
        </a:xfrm>
      </p:grpSpPr>
      <p:sp>
        <p:nvSpPr>
          <p:cNvPr id="36" name="Google Shape;36;p35"/>
          <p:cNvSpPr txBox="1"/>
          <p:nvPr>
            <p:ph type="title"/>
          </p:nvPr>
        </p:nvSpPr>
        <p:spPr>
          <a:xfrm>
            <a:off x="349625" y="1318750"/>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35"/>
          <p:cNvSpPr txBox="1"/>
          <p:nvPr>
            <p:ph idx="2" type="title"/>
          </p:nvPr>
        </p:nvSpPr>
        <p:spPr>
          <a:xfrm>
            <a:off x="349625" y="794825"/>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35"/>
          <p:cNvSpPr txBox="1"/>
          <p:nvPr>
            <p:ph idx="1" type="body"/>
          </p:nvPr>
        </p:nvSpPr>
        <p:spPr>
          <a:xfrm>
            <a:off x="355525" y="1895525"/>
            <a:ext cx="2711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9" name="Google Shape;3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 name="Google Shape;43;p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4" name="Google Shape;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theme" Target="../theme/theme1.xml"/><Relationship Id="rId16"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Roboto Slab"/>
              <a:buNone/>
              <a:defRPr b="1" i="0" sz="3000" u="none" cap="none" strike="noStrike">
                <a:solidFill>
                  <a:srgbClr val="2DC5FA"/>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55" name="Shape 155"/>
        <p:cNvGrpSpPr/>
        <p:nvPr/>
      </p:nvGrpSpPr>
      <p:grpSpPr>
        <a:xfrm>
          <a:off x="0" y="0"/>
          <a:ext cx="0" cy="0"/>
          <a:chOff x="0" y="0"/>
          <a:chExt cx="0" cy="0"/>
        </a:xfrm>
      </p:grpSpPr>
      <p:sp>
        <p:nvSpPr>
          <p:cNvPr id="156" name="Google Shape;15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7" name="Google Shape;15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8" name="Google Shape;1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hyperlink" Target="https://scikit-learn.org/stable/modules/generated/sklearn.ensemble.RandomForestRegressor.html?highlight=randomforest#sklearn.ensemble.RandomForestRegressor" TargetMode="External"/><Relationship Id="rId6" Type="http://schemas.openxmlformats.org/officeDocument/2006/relationships/hyperlink" Target="https://scikit-learn.org/stable/modules/generated/sklearn.ensemble.RandomForestClassifier.html?highlight=randomforest#sklearn.ensemble.RandomForestClassifi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hyperlink" Target="https://scikit-learn.org/stable/modules/generated/sklearn.ensemble.AdaBoostRegressor.html?highlight=adaboost#sklearn.ensemble.AdaBoostRegressor" TargetMode="External"/><Relationship Id="rId5" Type="http://schemas.openxmlformats.org/officeDocument/2006/relationships/hyperlink" Target="https://scikit-learn.org/stable/modules/generated/sklearn.ensemble.AdaBoostClassifier.html?highlight=adaboost#sklearn.ensemble.AdaBoostClassifier" TargetMode="External"/><Relationship Id="rId6" Type="http://schemas.openxmlformats.org/officeDocument/2006/relationships/hyperlink" Target="https://scikit-learn.org/stable/modules/generated/sklearn.ensemble.GradientBoostingRegressor.html#sklearn.ensemble.GradientBoostingRegressor" TargetMode="External"/><Relationship Id="rId7" Type="http://schemas.openxmlformats.org/officeDocument/2006/relationships/hyperlink" Target="https://scikit-learn.org/stable/modules/generated/sklearn.ensemble.GradientBoostingClassifier.html#sklearn.ensemble.GradientBoostingClassifier" TargetMode="External"/><Relationship Id="rId8"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hyperlink" Target="https://machinelearningmastery.com/stacking-ensemble-machine-learning-with-pytho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219" name="Google Shape;219;p1"/>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Ensemble methods.</a:t>
            </a:r>
            <a:endParaRPr>
              <a:latin typeface="Montserrat"/>
              <a:ea typeface="Montserrat"/>
              <a:cs typeface="Montserrat"/>
              <a:sym typeface="Montserrat"/>
            </a:endParaRPr>
          </a:p>
        </p:txBody>
      </p:sp>
      <p:pic>
        <p:nvPicPr>
          <p:cNvPr id="220" name="Google Shape;220;p1"/>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ga0aef77d17_0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ENSEMBLE METHODS MAIN IDEA</a:t>
            </a:r>
            <a:endParaRPr b="0" i="0" sz="2100" u="none" cap="none" strike="noStrike">
              <a:solidFill>
                <a:srgbClr val="2DC5FA"/>
              </a:solidFill>
              <a:latin typeface="Montserrat"/>
              <a:ea typeface="Montserrat"/>
              <a:cs typeface="Montserrat"/>
              <a:sym typeface="Montserrat"/>
            </a:endParaRPr>
          </a:p>
        </p:txBody>
      </p:sp>
      <p:sp>
        <p:nvSpPr>
          <p:cNvPr id="226" name="Google Shape;226;ga0aef77d17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27" name="Google Shape;227;ga0aef77d17_0_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1800"/>
              </a:spcBef>
              <a:spcAft>
                <a:spcPts val="0"/>
              </a:spcAft>
              <a:buClr>
                <a:srgbClr val="172B4D"/>
              </a:buClr>
              <a:buSzPts val="1300"/>
              <a:buFont typeface="Roboto"/>
              <a:buChar char="●"/>
            </a:pPr>
            <a:r>
              <a:rPr b="0" i="0" lang="en" sz="1300" u="none" cap="none" strike="noStrike">
                <a:solidFill>
                  <a:srgbClr val="172B4D"/>
                </a:solidFill>
                <a:highlight>
                  <a:srgbClr val="FFFFFF"/>
                </a:highlight>
                <a:latin typeface="Roboto"/>
                <a:ea typeface="Roboto"/>
                <a:cs typeface="Roboto"/>
                <a:sym typeface="Roboto"/>
              </a:rPr>
              <a:t>Combine multiple ML models in order to have a better prediction</a:t>
            </a:r>
            <a:endParaRPr b="0" i="0" sz="1300" u="none" cap="none" strike="noStrike">
              <a:solidFill>
                <a:srgbClr val="172B4D"/>
              </a:solidFill>
              <a:highlight>
                <a:srgbClr val="FFFFFF"/>
              </a:highlight>
              <a:latin typeface="Roboto"/>
              <a:ea typeface="Roboto"/>
              <a:cs typeface="Roboto"/>
              <a:sym typeface="Roboto"/>
            </a:endParaRPr>
          </a:p>
          <a:p>
            <a:pPr indent="-311150" lvl="0" marL="457200" marR="0" rtl="0" algn="l">
              <a:lnSpc>
                <a:spcPct val="115000"/>
              </a:lnSpc>
              <a:spcBef>
                <a:spcPts val="1800"/>
              </a:spcBef>
              <a:spcAft>
                <a:spcPts val="0"/>
              </a:spcAft>
              <a:buClr>
                <a:srgbClr val="172B4D"/>
              </a:buClr>
              <a:buSzPts val="1300"/>
              <a:buFont typeface="Roboto"/>
              <a:buChar char="●"/>
            </a:pPr>
            <a:r>
              <a:rPr b="0" i="0" lang="en" sz="1300" u="none" cap="none" strike="noStrike">
                <a:solidFill>
                  <a:srgbClr val="172B4D"/>
                </a:solidFill>
                <a:highlight>
                  <a:srgbClr val="FFFFFF"/>
                </a:highlight>
                <a:latin typeface="Roboto"/>
                <a:ea typeface="Roboto"/>
                <a:cs typeface="Roboto"/>
                <a:sym typeface="Roboto"/>
              </a:rPr>
              <a:t>We can combine models with two approaches:</a:t>
            </a:r>
            <a:endParaRPr b="0" i="0" sz="1300" u="none" cap="none" strike="noStrike">
              <a:solidFill>
                <a:srgbClr val="172B4D"/>
              </a:solidFill>
              <a:highlight>
                <a:srgbClr val="FFFFFF"/>
              </a:highlight>
              <a:latin typeface="Roboto"/>
              <a:ea typeface="Roboto"/>
              <a:cs typeface="Roboto"/>
              <a:sym typeface="Roboto"/>
            </a:endParaRPr>
          </a:p>
          <a:p>
            <a:pPr indent="-311150" lvl="1" marL="914400" marR="0" rtl="0" algn="l">
              <a:lnSpc>
                <a:spcPct val="115000"/>
              </a:lnSpc>
              <a:spcBef>
                <a:spcPts val="1800"/>
              </a:spcBef>
              <a:spcAft>
                <a:spcPts val="0"/>
              </a:spcAft>
              <a:buClr>
                <a:srgbClr val="172B4D"/>
              </a:buClr>
              <a:buSzPts val="1300"/>
              <a:buFont typeface="Roboto"/>
              <a:buChar char="○"/>
            </a:pPr>
            <a:r>
              <a:rPr b="0" i="0" lang="en" sz="1300" u="none" cap="none" strike="noStrike">
                <a:solidFill>
                  <a:srgbClr val="172B4D"/>
                </a:solidFill>
                <a:highlight>
                  <a:srgbClr val="FFFFFF"/>
                </a:highlight>
                <a:latin typeface="Roboto"/>
                <a:ea typeface="Roboto"/>
                <a:cs typeface="Roboto"/>
                <a:sym typeface="Roboto"/>
              </a:rPr>
              <a:t>Parallel ensemble</a:t>
            </a:r>
            <a:endParaRPr b="0" i="0" sz="1300" u="none" cap="none" strike="noStrike">
              <a:solidFill>
                <a:srgbClr val="172B4D"/>
              </a:solidFill>
              <a:highlight>
                <a:srgbClr val="FFFFFF"/>
              </a:highlight>
              <a:latin typeface="Roboto"/>
              <a:ea typeface="Roboto"/>
              <a:cs typeface="Roboto"/>
              <a:sym typeface="Roboto"/>
            </a:endParaRPr>
          </a:p>
          <a:p>
            <a:pPr indent="-311150" lvl="1" marL="914400" marR="0" rtl="0" algn="l">
              <a:lnSpc>
                <a:spcPct val="115000"/>
              </a:lnSpc>
              <a:spcBef>
                <a:spcPts val="1800"/>
              </a:spcBef>
              <a:spcAft>
                <a:spcPts val="0"/>
              </a:spcAft>
              <a:buClr>
                <a:srgbClr val="172B4D"/>
              </a:buClr>
              <a:buSzPts val="1300"/>
              <a:buFont typeface="Roboto"/>
              <a:buChar char="○"/>
            </a:pPr>
            <a:r>
              <a:rPr b="0" i="0" lang="en" sz="1300" u="none" cap="none" strike="noStrike">
                <a:solidFill>
                  <a:srgbClr val="172B4D"/>
                </a:solidFill>
                <a:highlight>
                  <a:srgbClr val="FFFFFF"/>
                </a:highlight>
                <a:latin typeface="Roboto"/>
                <a:ea typeface="Roboto"/>
                <a:cs typeface="Roboto"/>
                <a:sym typeface="Roboto"/>
              </a:rPr>
              <a:t>Sequential ensemble</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ga2b7aa6857_0_1"/>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PARALLEL ENSEMBLE METHODS</a:t>
            </a:r>
            <a:endParaRPr b="0" i="0" sz="2100" u="none" cap="none" strike="noStrike">
              <a:solidFill>
                <a:srgbClr val="2DC5FA"/>
              </a:solidFill>
              <a:latin typeface="Montserrat"/>
              <a:ea typeface="Montserrat"/>
              <a:cs typeface="Montserrat"/>
              <a:sym typeface="Montserrat"/>
            </a:endParaRPr>
          </a:p>
        </p:txBody>
      </p:sp>
      <p:sp>
        <p:nvSpPr>
          <p:cNvPr id="233" name="Google Shape;233;ga2b7aa6857_0_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34" name="Google Shape;234;ga2b7aa6857_0_1"/>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1800"/>
              </a:spcBef>
              <a:spcAft>
                <a:spcPts val="0"/>
              </a:spcAft>
              <a:buClr>
                <a:srgbClr val="172B4D"/>
              </a:buClr>
              <a:buSzPts val="1400"/>
              <a:buFont typeface="Roboto"/>
              <a:buChar char="●"/>
            </a:pPr>
            <a:r>
              <a:rPr b="0" i="0" lang="en" sz="1400" u="none" cap="none" strike="noStrike">
                <a:solidFill>
                  <a:srgbClr val="172B4D"/>
                </a:solidFill>
                <a:highlight>
                  <a:srgbClr val="FFFFFF"/>
                </a:highlight>
                <a:latin typeface="Roboto"/>
                <a:ea typeface="Roboto"/>
                <a:cs typeface="Roboto"/>
                <a:sym typeface="Roboto"/>
              </a:rPr>
              <a:t>Improve multiple unstable ML models</a:t>
            </a:r>
            <a:endParaRPr b="0" i="0" sz="14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1800"/>
              </a:spcBef>
              <a:spcAft>
                <a:spcPts val="0"/>
              </a:spcAft>
              <a:buClr>
                <a:srgbClr val="000000"/>
              </a:buClr>
              <a:buSzPts val="1400"/>
              <a:buFont typeface="Arial"/>
              <a:buNone/>
            </a:pPr>
            <a:r>
              <a:t/>
            </a:r>
            <a:endParaRPr b="0" i="0" sz="14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210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235" name="Google Shape;235;ga2b7aa6857_0_1"/>
          <p:cNvPicPr preferRelativeResize="0"/>
          <p:nvPr/>
        </p:nvPicPr>
        <p:blipFill rotWithShape="1">
          <a:blip r:embed="rId4">
            <a:alphaModFix/>
          </a:blip>
          <a:srcRect b="0" l="0" r="0" t="0"/>
          <a:stretch/>
        </p:blipFill>
        <p:spPr>
          <a:xfrm>
            <a:off x="2218125" y="2018400"/>
            <a:ext cx="4253075" cy="2526325"/>
          </a:xfrm>
          <a:prstGeom prst="rect">
            <a:avLst/>
          </a:prstGeom>
          <a:noFill/>
          <a:ln>
            <a:noFill/>
          </a:ln>
        </p:spPr>
      </p:pic>
      <p:sp>
        <p:nvSpPr>
          <p:cNvPr id="236" name="Google Shape;236;ga2b7aa6857_0_1"/>
          <p:cNvSpPr txBox="1"/>
          <p:nvPr/>
        </p:nvSpPr>
        <p:spPr>
          <a:xfrm>
            <a:off x="5399700" y="3882250"/>
            <a:ext cx="567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Bootstrapped data set 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gd88b72e6a6_0_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PARALLEL ENSEMBLE METHODS: RANDOM FOREST</a:t>
            </a:r>
            <a:endParaRPr b="0" i="0" sz="2100" u="none" cap="none" strike="noStrike">
              <a:solidFill>
                <a:srgbClr val="2DC5FA"/>
              </a:solidFill>
              <a:latin typeface="Montserrat"/>
              <a:ea typeface="Montserrat"/>
              <a:cs typeface="Montserrat"/>
              <a:sym typeface="Montserrat"/>
            </a:endParaRPr>
          </a:p>
        </p:txBody>
      </p:sp>
      <p:sp>
        <p:nvSpPr>
          <p:cNvPr id="242" name="Google Shape;242;gd88b72e6a6_0_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43" name="Google Shape;243;gd88b72e6a6_0_2"/>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1800"/>
              </a:spcBef>
              <a:spcAft>
                <a:spcPts val="0"/>
              </a:spcAft>
              <a:buClr>
                <a:srgbClr val="172B4D"/>
              </a:buClr>
              <a:buSzPts val="1400"/>
              <a:buFont typeface="Roboto"/>
              <a:buChar char="●"/>
            </a:pPr>
            <a:r>
              <a:rPr b="0" i="0" lang="en" sz="1400" u="none" cap="none" strike="noStrike">
                <a:solidFill>
                  <a:srgbClr val="172B4D"/>
                </a:solidFill>
                <a:highlight>
                  <a:srgbClr val="FFFFFF"/>
                </a:highlight>
                <a:latin typeface="Roboto"/>
                <a:ea typeface="Roboto"/>
                <a:cs typeface="Roboto"/>
                <a:sym typeface="Roboto"/>
              </a:rPr>
              <a:t>Best example: Random Forests:</a:t>
            </a:r>
            <a:endParaRPr b="0" i="0" sz="1400" u="none" cap="none" strike="noStrike">
              <a:solidFill>
                <a:srgbClr val="172B4D"/>
              </a:solidFill>
              <a:highlight>
                <a:srgbClr val="FFFFFF"/>
              </a:highlight>
              <a:latin typeface="Roboto"/>
              <a:ea typeface="Roboto"/>
              <a:cs typeface="Roboto"/>
              <a:sym typeface="Roboto"/>
            </a:endParaRPr>
          </a:p>
          <a:p>
            <a:pPr indent="-317500" lvl="0" marL="457200" marR="0" rtl="0" algn="l">
              <a:lnSpc>
                <a:spcPct val="115000"/>
              </a:lnSpc>
              <a:spcBef>
                <a:spcPts val="1800"/>
              </a:spcBef>
              <a:spcAft>
                <a:spcPts val="0"/>
              </a:spcAft>
              <a:buClr>
                <a:srgbClr val="172B4D"/>
              </a:buClr>
              <a:buSzPts val="1400"/>
              <a:buFont typeface="Roboto"/>
              <a:buChar char="●"/>
            </a:pPr>
            <a:r>
              <a:rPr b="0" i="0" lang="en" sz="1400" u="none" cap="none" strike="noStrike">
                <a:solidFill>
                  <a:srgbClr val="172B4D"/>
                </a:solidFill>
                <a:highlight>
                  <a:srgbClr val="FFFFFF"/>
                </a:highlight>
                <a:latin typeface="Roboto"/>
                <a:ea typeface="Roboto"/>
                <a:cs typeface="Roboto"/>
                <a:sym typeface="Roboto"/>
              </a:rPr>
              <a:t>The </a:t>
            </a:r>
            <a:r>
              <a:rPr b="1" i="0" lang="en" sz="1400" u="none" cap="none" strike="noStrike">
                <a:solidFill>
                  <a:srgbClr val="172B4D"/>
                </a:solidFill>
                <a:highlight>
                  <a:srgbClr val="FFFFFF"/>
                </a:highlight>
                <a:latin typeface="Roboto"/>
                <a:ea typeface="Roboto"/>
                <a:cs typeface="Roboto"/>
                <a:sym typeface="Roboto"/>
              </a:rPr>
              <a:t>RandomForest</a:t>
            </a:r>
            <a:r>
              <a:rPr b="0" i="0" lang="en" sz="1400" u="none" cap="none" strike="noStrike">
                <a:solidFill>
                  <a:srgbClr val="172B4D"/>
                </a:solidFill>
                <a:highlight>
                  <a:srgbClr val="FFFFFF"/>
                </a:highlight>
                <a:latin typeface="Roboto"/>
                <a:ea typeface="Roboto"/>
                <a:cs typeface="Roboto"/>
                <a:sym typeface="Roboto"/>
              </a:rPr>
              <a:t> ML method uses lots of decision trees in order to provide a prediction.</a:t>
            </a:r>
            <a:endParaRPr b="0" i="0" sz="1400" u="none" cap="none" strike="noStrike">
              <a:solidFill>
                <a:srgbClr val="172B4D"/>
              </a:solidFill>
              <a:highlight>
                <a:srgbClr val="FFFFFF"/>
              </a:highlight>
              <a:latin typeface="Roboto"/>
              <a:ea typeface="Roboto"/>
              <a:cs typeface="Roboto"/>
              <a:sym typeface="Roboto"/>
            </a:endParaRPr>
          </a:p>
          <a:p>
            <a:pPr indent="-317500" lvl="0" marL="457200" marR="0" rtl="0" algn="l">
              <a:lnSpc>
                <a:spcPct val="115000"/>
              </a:lnSpc>
              <a:spcBef>
                <a:spcPts val="1800"/>
              </a:spcBef>
              <a:spcAft>
                <a:spcPts val="0"/>
              </a:spcAft>
              <a:buClr>
                <a:srgbClr val="172B4D"/>
              </a:buClr>
              <a:buSzPts val="1400"/>
              <a:buFont typeface="Roboto"/>
              <a:buChar char="●"/>
            </a:pPr>
            <a:r>
              <a:rPr b="0" i="0" lang="en" sz="1400" u="none" cap="none" strike="noStrike">
                <a:solidFill>
                  <a:srgbClr val="172B4D"/>
                </a:solidFill>
                <a:highlight>
                  <a:srgbClr val="FFFFFF"/>
                </a:highlight>
                <a:latin typeface="Roboto"/>
                <a:ea typeface="Roboto"/>
                <a:cs typeface="Roboto"/>
                <a:sym typeface="Roboto"/>
              </a:rPr>
              <a:t>Every decision tree in the forest is trained with a different random sample of:</a:t>
            </a:r>
            <a:endParaRPr b="0" i="0" sz="1400" u="none" cap="none" strike="noStrike">
              <a:solidFill>
                <a:srgbClr val="172B4D"/>
              </a:solidFill>
              <a:highlight>
                <a:srgbClr val="FFFFFF"/>
              </a:highlight>
              <a:latin typeface="Roboto"/>
              <a:ea typeface="Roboto"/>
              <a:cs typeface="Roboto"/>
              <a:sym typeface="Roboto"/>
            </a:endParaRPr>
          </a:p>
          <a:p>
            <a:pPr indent="-317500" lvl="1" marL="914400" marR="0" rtl="0" algn="l">
              <a:lnSpc>
                <a:spcPct val="115000"/>
              </a:lnSpc>
              <a:spcBef>
                <a:spcPts val="1800"/>
              </a:spcBef>
              <a:spcAft>
                <a:spcPts val="0"/>
              </a:spcAft>
              <a:buClr>
                <a:srgbClr val="172B4D"/>
              </a:buClr>
              <a:buSzPts val="1400"/>
              <a:buFont typeface="Roboto"/>
              <a:buChar char="○"/>
            </a:pPr>
            <a:r>
              <a:rPr b="0" i="0" lang="en" sz="1400" u="none" cap="none" strike="noStrike">
                <a:solidFill>
                  <a:srgbClr val="172B4D"/>
                </a:solidFill>
                <a:highlight>
                  <a:srgbClr val="FFFFFF"/>
                </a:highlight>
                <a:latin typeface="Roboto"/>
                <a:ea typeface="Roboto"/>
                <a:cs typeface="Roboto"/>
                <a:sym typeface="Roboto"/>
              </a:rPr>
              <a:t>Train set observations</a:t>
            </a:r>
            <a:endParaRPr b="0" i="0" sz="1400" u="none" cap="none" strike="noStrike">
              <a:solidFill>
                <a:srgbClr val="172B4D"/>
              </a:solidFill>
              <a:highlight>
                <a:srgbClr val="FFFFFF"/>
              </a:highlight>
              <a:latin typeface="Roboto"/>
              <a:ea typeface="Roboto"/>
              <a:cs typeface="Roboto"/>
              <a:sym typeface="Roboto"/>
            </a:endParaRPr>
          </a:p>
          <a:p>
            <a:pPr indent="-317500" lvl="1" marL="914400" marR="0" rtl="0" algn="l">
              <a:lnSpc>
                <a:spcPct val="115000"/>
              </a:lnSpc>
              <a:spcBef>
                <a:spcPts val="1800"/>
              </a:spcBef>
              <a:spcAft>
                <a:spcPts val="0"/>
              </a:spcAft>
              <a:buClr>
                <a:srgbClr val="172B4D"/>
              </a:buClr>
              <a:buSzPts val="1400"/>
              <a:buFont typeface="Roboto"/>
              <a:buChar char="○"/>
            </a:pPr>
            <a:r>
              <a:rPr b="0" i="0" lang="en" sz="1400" u="none" cap="none" strike="noStrike">
                <a:solidFill>
                  <a:srgbClr val="172B4D"/>
                </a:solidFill>
                <a:highlight>
                  <a:srgbClr val="FFFFFF"/>
                </a:highlight>
                <a:latin typeface="Roboto"/>
                <a:ea typeface="Roboto"/>
                <a:cs typeface="Roboto"/>
                <a:sym typeface="Roboto"/>
              </a:rPr>
              <a:t>Features</a:t>
            </a:r>
            <a:endParaRPr b="0" i="0" sz="1400" u="none" cap="none" strike="noStrike">
              <a:solidFill>
                <a:srgbClr val="172B4D"/>
              </a:solidFill>
              <a:highlight>
                <a:srgbClr val="FFFFFF"/>
              </a:highlight>
              <a:latin typeface="Roboto"/>
              <a:ea typeface="Roboto"/>
              <a:cs typeface="Roboto"/>
              <a:sym typeface="Roboto"/>
            </a:endParaRPr>
          </a:p>
          <a:p>
            <a:pPr indent="-317500" lvl="0" marL="457200" marR="0" rtl="0" algn="l">
              <a:lnSpc>
                <a:spcPct val="115000"/>
              </a:lnSpc>
              <a:spcBef>
                <a:spcPts val="0"/>
              </a:spcBef>
              <a:spcAft>
                <a:spcPts val="0"/>
              </a:spcAft>
              <a:buClr>
                <a:srgbClr val="172B4D"/>
              </a:buClr>
              <a:buSzPts val="1400"/>
              <a:buFont typeface="Roboto"/>
              <a:buChar char="●"/>
            </a:pPr>
            <a:r>
              <a:rPr b="0" i="0" lang="en" sz="1400" u="none" cap="none" strike="noStrike">
                <a:solidFill>
                  <a:srgbClr val="172B4D"/>
                </a:solidFill>
                <a:highlight>
                  <a:srgbClr val="FFFFFF"/>
                </a:highlight>
                <a:latin typeface="Roboto"/>
                <a:ea typeface="Roboto"/>
                <a:cs typeface="Roboto"/>
                <a:sym typeface="Roboto"/>
              </a:rPr>
              <a:t>The final prediction is:</a:t>
            </a:r>
            <a:endParaRPr b="0" i="0" sz="1400" u="none" cap="none" strike="noStrike">
              <a:solidFill>
                <a:srgbClr val="172B4D"/>
              </a:solidFill>
              <a:highlight>
                <a:srgbClr val="FFFFFF"/>
              </a:highlight>
              <a:latin typeface="Roboto"/>
              <a:ea typeface="Roboto"/>
              <a:cs typeface="Roboto"/>
              <a:sym typeface="Roboto"/>
            </a:endParaRPr>
          </a:p>
          <a:p>
            <a:pPr indent="-317500" lvl="1" marL="914400" marR="0" rtl="0" algn="l">
              <a:lnSpc>
                <a:spcPct val="115000"/>
              </a:lnSpc>
              <a:spcBef>
                <a:spcPts val="0"/>
              </a:spcBef>
              <a:spcAft>
                <a:spcPts val="0"/>
              </a:spcAft>
              <a:buClr>
                <a:srgbClr val="172B4D"/>
              </a:buClr>
              <a:buSzPts val="1400"/>
              <a:buFont typeface="Roboto"/>
              <a:buChar char="○"/>
            </a:pPr>
            <a:r>
              <a:rPr b="0" i="0" lang="en" sz="1400" u="none" cap="none" strike="noStrike">
                <a:solidFill>
                  <a:srgbClr val="172B4D"/>
                </a:solidFill>
                <a:highlight>
                  <a:srgbClr val="FFFFFF"/>
                </a:highlight>
                <a:latin typeface="Roboto"/>
                <a:ea typeface="Roboto"/>
                <a:cs typeface="Roboto"/>
                <a:sym typeface="Roboto"/>
              </a:rPr>
              <a:t>Average prediction of all the decision trees in the forest</a:t>
            </a:r>
            <a:endParaRPr b="0" i="0" sz="1400" u="none" cap="none" strike="noStrike">
              <a:solidFill>
                <a:srgbClr val="172B4D"/>
              </a:solidFill>
              <a:highlight>
                <a:srgbClr val="FFFFFF"/>
              </a:highlight>
              <a:latin typeface="Roboto"/>
              <a:ea typeface="Roboto"/>
              <a:cs typeface="Roboto"/>
              <a:sym typeface="Roboto"/>
            </a:endParaRPr>
          </a:p>
          <a:p>
            <a:pPr indent="-317500" lvl="1" marL="914400" marR="0" rtl="0" algn="l">
              <a:lnSpc>
                <a:spcPct val="115000"/>
              </a:lnSpc>
              <a:spcBef>
                <a:spcPts val="0"/>
              </a:spcBef>
              <a:spcAft>
                <a:spcPts val="0"/>
              </a:spcAft>
              <a:buClr>
                <a:srgbClr val="172B4D"/>
              </a:buClr>
              <a:buSzPts val="1400"/>
              <a:buFont typeface="Roboto"/>
              <a:buChar char="○"/>
            </a:pPr>
            <a:r>
              <a:rPr b="0" i="0" lang="en" sz="1400" u="none" cap="none" strike="noStrike">
                <a:solidFill>
                  <a:srgbClr val="172B4D"/>
                </a:solidFill>
                <a:highlight>
                  <a:srgbClr val="FFFFFF"/>
                </a:highlight>
                <a:latin typeface="Roboto"/>
                <a:ea typeface="Roboto"/>
                <a:cs typeface="Roboto"/>
                <a:sym typeface="Roboto"/>
              </a:rPr>
              <a:t>Most frequent prediction of all the decision trees in the forest</a:t>
            </a:r>
            <a:endParaRPr b="0" i="0" sz="14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210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gd88b72e6a6_0_1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PARALLEL ENSEMBLE METHODS: RANDOM FOREST</a:t>
            </a:r>
            <a:endParaRPr b="0" i="0" sz="2100" u="none" cap="none" strike="noStrike">
              <a:solidFill>
                <a:srgbClr val="2DC5FA"/>
              </a:solidFill>
              <a:latin typeface="Montserrat"/>
              <a:ea typeface="Montserrat"/>
              <a:cs typeface="Montserrat"/>
              <a:sym typeface="Montserrat"/>
            </a:endParaRPr>
          </a:p>
        </p:txBody>
      </p:sp>
      <p:sp>
        <p:nvSpPr>
          <p:cNvPr id="249" name="Google Shape;249;gd88b72e6a6_0_1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50" name="Google Shape;250;gd88b72e6a6_0_10"/>
          <p:cNvPicPr preferRelativeResize="0"/>
          <p:nvPr/>
        </p:nvPicPr>
        <p:blipFill rotWithShape="1">
          <a:blip r:embed="rId4">
            <a:alphaModFix/>
          </a:blip>
          <a:srcRect b="0" l="0" r="0" t="0"/>
          <a:stretch/>
        </p:blipFill>
        <p:spPr>
          <a:xfrm>
            <a:off x="733900" y="1472125"/>
            <a:ext cx="4290667" cy="3218000"/>
          </a:xfrm>
          <a:prstGeom prst="rect">
            <a:avLst/>
          </a:prstGeom>
          <a:noFill/>
          <a:ln>
            <a:noFill/>
          </a:ln>
        </p:spPr>
      </p:pic>
      <p:sp>
        <p:nvSpPr>
          <p:cNvPr id="251" name="Google Shape;251;gd88b72e6a6_0_10"/>
          <p:cNvSpPr txBox="1"/>
          <p:nvPr/>
        </p:nvSpPr>
        <p:spPr>
          <a:xfrm>
            <a:off x="5421150" y="2450075"/>
            <a:ext cx="28560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5"/>
              </a:rPr>
              <a:t>sklearn random forest for regression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6"/>
              </a:rPr>
              <a:t>sklearn random forest for classification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gd88b72e6a6_0_2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SEQUENTIAL ENSEMBLE METHODS: BOOSTING</a:t>
            </a:r>
            <a:endParaRPr b="0" i="0" sz="2100" u="none" cap="none" strike="noStrike">
              <a:solidFill>
                <a:srgbClr val="2DC5FA"/>
              </a:solidFill>
              <a:latin typeface="Montserrat"/>
              <a:ea typeface="Montserrat"/>
              <a:cs typeface="Montserrat"/>
              <a:sym typeface="Montserrat"/>
            </a:endParaRPr>
          </a:p>
        </p:txBody>
      </p:sp>
      <p:sp>
        <p:nvSpPr>
          <p:cNvPr id="257" name="Google Shape;257;gd88b72e6a6_0_2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58" name="Google Shape;258;gd88b72e6a6_0_24"/>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1800"/>
              </a:spcBef>
              <a:spcAft>
                <a:spcPts val="0"/>
              </a:spcAft>
              <a:buClr>
                <a:srgbClr val="172B4D"/>
              </a:buClr>
              <a:buSzPts val="1400"/>
              <a:buFont typeface="Roboto"/>
              <a:buChar char="●"/>
            </a:pPr>
            <a:r>
              <a:rPr b="0" i="0" lang="en" sz="1400" u="none" cap="none" strike="noStrike">
                <a:solidFill>
                  <a:srgbClr val="172B4D"/>
                </a:solidFill>
                <a:highlight>
                  <a:srgbClr val="FFFFFF"/>
                </a:highlight>
                <a:latin typeface="Roboto"/>
                <a:ea typeface="Roboto"/>
                <a:cs typeface="Roboto"/>
                <a:sym typeface="Roboto"/>
              </a:rPr>
              <a:t>In this set of methods each prediction is an improvement over the previous prediction trying to predict the errors of the previous model.</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259" name="Google Shape;259;gd88b72e6a6_0_24"/>
          <p:cNvPicPr preferRelativeResize="0"/>
          <p:nvPr/>
        </p:nvPicPr>
        <p:blipFill rotWithShape="1">
          <a:blip r:embed="rId4">
            <a:alphaModFix/>
          </a:blip>
          <a:srcRect b="0" l="0" r="0" t="0"/>
          <a:stretch/>
        </p:blipFill>
        <p:spPr>
          <a:xfrm>
            <a:off x="3010150" y="2776000"/>
            <a:ext cx="2695575" cy="438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d88b72e6a6_0_42"/>
          <p:cNvSpPr txBox="1"/>
          <p:nvPr>
            <p:ph type="title"/>
          </p:nvPr>
        </p:nvSpPr>
        <p:spPr>
          <a:xfrm>
            <a:off x="616500" y="8374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100">
                <a:solidFill>
                  <a:srgbClr val="2DC5FA"/>
                </a:solidFill>
                <a:latin typeface="Montserrat"/>
                <a:ea typeface="Montserrat"/>
                <a:cs typeface="Montserrat"/>
                <a:sym typeface="Montserrat"/>
              </a:rPr>
              <a:t>SEQUENTIAL ENSEMBLE METHODS:</a:t>
            </a:r>
            <a:endParaRPr b="1" sz="2100">
              <a:solidFill>
                <a:srgbClr val="2DC5FA"/>
              </a:solidFill>
              <a:latin typeface="Montserrat"/>
              <a:ea typeface="Montserrat"/>
              <a:cs typeface="Montserrat"/>
              <a:sym typeface="Montserrat"/>
            </a:endParaRPr>
          </a:p>
        </p:txBody>
      </p:sp>
      <p:sp>
        <p:nvSpPr>
          <p:cNvPr id="265" name="Google Shape;265;gd88b72e6a6_0_42"/>
          <p:cNvSpPr txBox="1"/>
          <p:nvPr>
            <p:ph idx="1" type="body"/>
          </p:nvPr>
        </p:nvSpPr>
        <p:spPr>
          <a:xfrm>
            <a:off x="768350" y="1410175"/>
            <a:ext cx="7566000" cy="29109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1800"/>
              <a:buNone/>
            </a:pPr>
            <a:r>
              <a:rPr b="1" lang="en">
                <a:latin typeface="Roboto"/>
                <a:ea typeface="Roboto"/>
                <a:cs typeface="Roboto"/>
                <a:sym typeface="Roboto"/>
              </a:rPr>
              <a:t>Adaptive boosting </a:t>
            </a:r>
            <a:r>
              <a:rPr lang="en">
                <a:latin typeface="Roboto"/>
                <a:ea typeface="Roboto"/>
                <a:cs typeface="Roboto"/>
                <a:sym typeface="Roboto"/>
              </a:rPr>
              <a:t>: training made upon misclassified observations. Increase the </a:t>
            </a:r>
            <a:r>
              <a:rPr b="1" lang="en">
                <a:latin typeface="Roboto"/>
                <a:ea typeface="Roboto"/>
                <a:cs typeface="Roboto"/>
                <a:sym typeface="Roboto"/>
              </a:rPr>
              <a:t>weight </a:t>
            </a:r>
            <a:r>
              <a:rPr lang="en">
                <a:latin typeface="Roboto"/>
                <a:ea typeface="Roboto"/>
                <a:cs typeface="Roboto"/>
                <a:sym typeface="Roboto"/>
              </a:rPr>
              <a:t>of sample observations in the training data set, where </a:t>
            </a:r>
            <a:r>
              <a:rPr b="1" lang="en">
                <a:latin typeface="Roboto"/>
                <a:ea typeface="Roboto"/>
                <a:cs typeface="Roboto"/>
                <a:sym typeface="Roboto"/>
              </a:rPr>
              <a:t>observations are hard to classify.</a:t>
            </a:r>
            <a:r>
              <a:rPr lang="en">
                <a:latin typeface="Roboto"/>
                <a:ea typeface="Roboto"/>
                <a:cs typeface="Roboto"/>
                <a:sym typeface="Roboto"/>
              </a:rPr>
              <a:t> Final prediction is based on majority vote, weighted by individual accuracy per tree. </a:t>
            </a:r>
            <a:endParaRPr>
              <a:latin typeface="Roboto"/>
              <a:ea typeface="Roboto"/>
              <a:cs typeface="Roboto"/>
              <a:sym typeface="Roboto"/>
            </a:endParaRPr>
          </a:p>
          <a:p>
            <a:pPr indent="0" lvl="0" marL="0" rtl="0" algn="just">
              <a:lnSpc>
                <a:spcPct val="95000"/>
              </a:lnSpc>
              <a:spcBef>
                <a:spcPts val="0"/>
              </a:spcBef>
              <a:spcAft>
                <a:spcPts val="0"/>
              </a:spcAft>
              <a:buSzPts val="1800"/>
              <a:buNone/>
            </a:pPr>
            <a:r>
              <a:t/>
            </a:r>
            <a:endParaRPr>
              <a:latin typeface="Roboto"/>
              <a:ea typeface="Roboto"/>
              <a:cs typeface="Roboto"/>
              <a:sym typeface="Roboto"/>
            </a:endParaRPr>
          </a:p>
          <a:p>
            <a:pPr indent="0" lvl="0" marL="0" rtl="0" algn="l">
              <a:lnSpc>
                <a:spcPct val="95000"/>
              </a:lnSpc>
              <a:spcBef>
                <a:spcPts val="0"/>
              </a:spcBef>
              <a:spcAft>
                <a:spcPts val="0"/>
              </a:spcAft>
              <a:buSzPts val="1800"/>
              <a:buNone/>
            </a:pPr>
            <a:r>
              <a:rPr b="1" lang="en">
                <a:latin typeface="Roboto"/>
                <a:ea typeface="Roboto"/>
                <a:cs typeface="Roboto"/>
                <a:sym typeface="Roboto"/>
              </a:rPr>
              <a:t>Gradient boosting </a:t>
            </a:r>
            <a:r>
              <a:rPr lang="en">
                <a:latin typeface="Roboto"/>
                <a:ea typeface="Roboto"/>
                <a:cs typeface="Roboto"/>
                <a:sym typeface="Roboto"/>
              </a:rPr>
              <a:t>: trains to minimise loss using residual error, rather than update the weights of data points. Decision trees based on purity scores are added to the model, against the prior tree residual error. The final prediction is the sum of all tree predictions. </a:t>
            </a:r>
            <a:endParaRPr>
              <a:latin typeface="Roboto"/>
              <a:ea typeface="Roboto"/>
              <a:cs typeface="Roboto"/>
              <a:sym typeface="Roboto"/>
            </a:endParaRPr>
          </a:p>
          <a:p>
            <a:pPr indent="0" lvl="0" marL="0" rtl="0" algn="l">
              <a:lnSpc>
                <a:spcPct val="95000"/>
              </a:lnSpc>
              <a:spcBef>
                <a:spcPts val="0"/>
              </a:spcBef>
              <a:spcAft>
                <a:spcPts val="0"/>
              </a:spcAft>
              <a:buSzPts val="1800"/>
              <a:buNone/>
            </a:pPr>
            <a:r>
              <a:t/>
            </a:r>
            <a:endParaRPr sz="2000"/>
          </a:p>
          <a:p>
            <a:pPr indent="0" lvl="0" marL="0" rtl="0" algn="l">
              <a:lnSpc>
                <a:spcPct val="95000"/>
              </a:lnSpc>
              <a:spcBef>
                <a:spcPts val="0"/>
              </a:spcBef>
              <a:spcAft>
                <a:spcPts val="0"/>
              </a:spcAft>
              <a:buSzPts val="1800"/>
              <a:buNone/>
            </a:pPr>
            <a:r>
              <a:rPr lang="en" sz="2000"/>
              <a:t> </a:t>
            </a:r>
            <a:endParaRPr sz="2000"/>
          </a:p>
          <a:p>
            <a:pPr indent="0" lvl="0" marL="457200" rtl="0" algn="l">
              <a:lnSpc>
                <a:spcPct val="95000"/>
              </a:lnSpc>
              <a:spcBef>
                <a:spcPts val="0"/>
              </a:spcBef>
              <a:spcAft>
                <a:spcPts val="0"/>
              </a:spcAft>
              <a:buSzPts val="1800"/>
              <a:buNone/>
            </a:pPr>
            <a:r>
              <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gd88b72e6a6_0_33"/>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SEQUENTIAL ENSEMBLE METHODS: BOOSTING</a:t>
            </a:r>
            <a:endParaRPr b="0" i="0" sz="2100" u="none" cap="none" strike="noStrike">
              <a:solidFill>
                <a:srgbClr val="2DC5FA"/>
              </a:solidFill>
              <a:latin typeface="Montserrat"/>
              <a:ea typeface="Montserrat"/>
              <a:cs typeface="Montserrat"/>
              <a:sym typeface="Montserrat"/>
            </a:endParaRPr>
          </a:p>
        </p:txBody>
      </p:sp>
      <p:sp>
        <p:nvSpPr>
          <p:cNvPr id="271" name="Google Shape;271;gd88b72e6a6_0_3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72" name="Google Shape;272;gd88b72e6a6_0_33"/>
          <p:cNvSpPr txBox="1"/>
          <p:nvPr/>
        </p:nvSpPr>
        <p:spPr>
          <a:xfrm>
            <a:off x="5442550" y="1509175"/>
            <a:ext cx="2947800" cy="30930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1800"/>
              </a:spcBef>
              <a:spcAft>
                <a:spcPts val="0"/>
              </a:spcAft>
              <a:buClr>
                <a:srgbClr val="172B4D"/>
              </a:buClr>
              <a:buSzPts val="1200"/>
              <a:buFont typeface="Roboto"/>
              <a:buChar char="●"/>
            </a:pPr>
            <a:r>
              <a:rPr b="0" i="0" lang="en" sz="1200" u="none" cap="none" strike="noStrike">
                <a:solidFill>
                  <a:srgbClr val="172B4D"/>
                </a:solidFill>
                <a:highlight>
                  <a:srgbClr val="FFFFFF"/>
                </a:highlight>
                <a:latin typeface="Roboto"/>
                <a:ea typeface="Roboto"/>
                <a:cs typeface="Roboto"/>
                <a:sym typeface="Roboto"/>
              </a:rPr>
              <a:t>Adaboost:</a:t>
            </a:r>
            <a:endParaRPr b="0" i="0" sz="1200" u="none" cap="none" strike="noStrike">
              <a:solidFill>
                <a:srgbClr val="172B4D"/>
              </a:solidFill>
              <a:highlight>
                <a:srgbClr val="FFFFFF"/>
              </a:highlight>
              <a:latin typeface="Roboto"/>
              <a:ea typeface="Roboto"/>
              <a:cs typeface="Roboto"/>
              <a:sym typeface="Roboto"/>
            </a:endParaRPr>
          </a:p>
          <a:p>
            <a:pPr indent="-304800" lvl="1" marL="914400" marR="0" rtl="0" algn="l">
              <a:lnSpc>
                <a:spcPct val="115000"/>
              </a:lnSpc>
              <a:spcBef>
                <a:spcPts val="1800"/>
              </a:spcBef>
              <a:spcAft>
                <a:spcPts val="0"/>
              </a:spcAft>
              <a:buClr>
                <a:srgbClr val="172B4D"/>
              </a:buClr>
              <a:buSzPts val="1200"/>
              <a:buFont typeface="Roboto"/>
              <a:buChar char="○"/>
            </a:pPr>
            <a:r>
              <a:rPr b="0" i="0" lang="en" sz="1200" u="sng" cap="none" strike="noStrike">
                <a:solidFill>
                  <a:schemeClr val="hlink"/>
                </a:solidFill>
                <a:highlight>
                  <a:srgbClr val="FFFFFF"/>
                </a:highlight>
                <a:latin typeface="Roboto"/>
                <a:ea typeface="Roboto"/>
                <a:cs typeface="Roboto"/>
                <a:sym typeface="Roboto"/>
                <a:hlinkClick r:id="rId4"/>
              </a:rPr>
              <a:t>sklearn adaboost regressor</a:t>
            </a:r>
            <a:endParaRPr b="0" i="0" sz="1200" u="none" cap="none" strike="noStrike">
              <a:solidFill>
                <a:srgbClr val="172B4D"/>
              </a:solidFill>
              <a:highlight>
                <a:srgbClr val="FFFFFF"/>
              </a:highlight>
              <a:latin typeface="Roboto"/>
              <a:ea typeface="Roboto"/>
              <a:cs typeface="Roboto"/>
              <a:sym typeface="Roboto"/>
            </a:endParaRPr>
          </a:p>
          <a:p>
            <a:pPr indent="-304800" lvl="1" marL="914400" marR="0" rtl="0" algn="l">
              <a:lnSpc>
                <a:spcPct val="115000"/>
              </a:lnSpc>
              <a:spcBef>
                <a:spcPts val="1800"/>
              </a:spcBef>
              <a:spcAft>
                <a:spcPts val="0"/>
              </a:spcAft>
              <a:buClr>
                <a:srgbClr val="172B4D"/>
              </a:buClr>
              <a:buSzPts val="1200"/>
              <a:buFont typeface="Roboto"/>
              <a:buChar char="○"/>
            </a:pPr>
            <a:r>
              <a:rPr b="0" i="0" lang="en" sz="1200" u="sng" cap="none" strike="noStrike">
                <a:solidFill>
                  <a:schemeClr val="hlink"/>
                </a:solidFill>
                <a:highlight>
                  <a:srgbClr val="FFFFFF"/>
                </a:highlight>
                <a:latin typeface="Roboto"/>
                <a:ea typeface="Roboto"/>
                <a:cs typeface="Roboto"/>
                <a:sym typeface="Roboto"/>
                <a:hlinkClick r:id="rId5"/>
              </a:rPr>
              <a:t>sklearn adaboost classifier</a:t>
            </a:r>
            <a:endParaRPr b="0" i="0" sz="1200" u="none" cap="none" strike="noStrike">
              <a:solidFill>
                <a:srgbClr val="172B4D"/>
              </a:solidFill>
              <a:highlight>
                <a:srgbClr val="FFFFFF"/>
              </a:highlight>
              <a:latin typeface="Roboto"/>
              <a:ea typeface="Roboto"/>
              <a:cs typeface="Roboto"/>
              <a:sym typeface="Roboto"/>
            </a:endParaRPr>
          </a:p>
          <a:p>
            <a:pPr indent="-304800" lvl="0" marL="457200" marR="0" rtl="0" algn="l">
              <a:lnSpc>
                <a:spcPct val="115000"/>
              </a:lnSpc>
              <a:spcBef>
                <a:spcPts val="1800"/>
              </a:spcBef>
              <a:spcAft>
                <a:spcPts val="0"/>
              </a:spcAft>
              <a:buClr>
                <a:srgbClr val="172B4D"/>
              </a:buClr>
              <a:buSzPts val="1200"/>
              <a:buFont typeface="Roboto"/>
              <a:buChar char="●"/>
            </a:pPr>
            <a:r>
              <a:rPr b="0" i="0" lang="en" sz="1200" u="none" cap="none" strike="noStrike">
                <a:solidFill>
                  <a:srgbClr val="172B4D"/>
                </a:solidFill>
                <a:highlight>
                  <a:srgbClr val="FFFFFF"/>
                </a:highlight>
                <a:latin typeface="Roboto"/>
                <a:ea typeface="Roboto"/>
                <a:cs typeface="Roboto"/>
                <a:sym typeface="Roboto"/>
              </a:rPr>
              <a:t>Gradient boosting:</a:t>
            </a:r>
            <a:endParaRPr b="0" i="0" sz="1200" u="none" cap="none" strike="noStrike">
              <a:solidFill>
                <a:srgbClr val="172B4D"/>
              </a:solidFill>
              <a:highlight>
                <a:srgbClr val="FFFFFF"/>
              </a:highlight>
              <a:latin typeface="Roboto"/>
              <a:ea typeface="Roboto"/>
              <a:cs typeface="Roboto"/>
              <a:sym typeface="Roboto"/>
            </a:endParaRPr>
          </a:p>
          <a:p>
            <a:pPr indent="-304800" lvl="1" marL="914400" marR="0" rtl="0" algn="l">
              <a:lnSpc>
                <a:spcPct val="115000"/>
              </a:lnSpc>
              <a:spcBef>
                <a:spcPts val="1800"/>
              </a:spcBef>
              <a:spcAft>
                <a:spcPts val="0"/>
              </a:spcAft>
              <a:buClr>
                <a:srgbClr val="172B4D"/>
              </a:buClr>
              <a:buSzPts val="1200"/>
              <a:buFont typeface="Roboto"/>
              <a:buChar char="○"/>
            </a:pPr>
            <a:r>
              <a:rPr b="0" i="0" lang="en" sz="1200" u="sng" cap="none" strike="noStrike">
                <a:solidFill>
                  <a:schemeClr val="hlink"/>
                </a:solidFill>
                <a:highlight>
                  <a:srgbClr val="FFFFFF"/>
                </a:highlight>
                <a:latin typeface="Roboto"/>
                <a:ea typeface="Roboto"/>
                <a:cs typeface="Roboto"/>
                <a:sym typeface="Roboto"/>
                <a:hlinkClick r:id="rId6"/>
              </a:rPr>
              <a:t>sklearn gradient boosting regressor</a:t>
            </a:r>
            <a:endParaRPr b="0" i="0" sz="1200" u="none" cap="none" strike="noStrike">
              <a:solidFill>
                <a:srgbClr val="172B4D"/>
              </a:solidFill>
              <a:highlight>
                <a:srgbClr val="FFFFFF"/>
              </a:highlight>
              <a:latin typeface="Roboto"/>
              <a:ea typeface="Roboto"/>
              <a:cs typeface="Roboto"/>
              <a:sym typeface="Roboto"/>
            </a:endParaRPr>
          </a:p>
          <a:p>
            <a:pPr indent="-304800" lvl="1" marL="914400" marR="0" rtl="0" algn="l">
              <a:lnSpc>
                <a:spcPct val="115000"/>
              </a:lnSpc>
              <a:spcBef>
                <a:spcPts val="1800"/>
              </a:spcBef>
              <a:spcAft>
                <a:spcPts val="0"/>
              </a:spcAft>
              <a:buClr>
                <a:srgbClr val="172B4D"/>
              </a:buClr>
              <a:buSzPts val="1200"/>
              <a:buFont typeface="Roboto"/>
              <a:buChar char="○"/>
            </a:pPr>
            <a:r>
              <a:rPr b="0" i="0" lang="en" sz="1200" u="sng" cap="none" strike="noStrike">
                <a:solidFill>
                  <a:schemeClr val="hlink"/>
                </a:solidFill>
                <a:highlight>
                  <a:srgbClr val="FFFFFF"/>
                </a:highlight>
                <a:latin typeface="Roboto"/>
                <a:ea typeface="Roboto"/>
                <a:cs typeface="Roboto"/>
                <a:sym typeface="Roboto"/>
                <a:hlinkClick r:id="rId7"/>
              </a:rPr>
              <a:t>sklearn gradient boosting classifier</a:t>
            </a:r>
            <a:endParaRPr b="0" i="0" sz="1200" u="none" cap="none" strike="noStrike">
              <a:solidFill>
                <a:srgbClr val="172B4D"/>
              </a:solidFill>
              <a:highlight>
                <a:srgbClr val="FFFFFF"/>
              </a:highlight>
              <a:latin typeface="Roboto"/>
              <a:ea typeface="Roboto"/>
              <a:cs typeface="Roboto"/>
              <a:sym typeface="Roboto"/>
            </a:endParaRPr>
          </a:p>
          <a:p>
            <a:pPr indent="0" lvl="0" marL="914400" marR="0" rtl="0" algn="l">
              <a:lnSpc>
                <a:spcPct val="115000"/>
              </a:lnSpc>
              <a:spcBef>
                <a:spcPts val="1800"/>
              </a:spcBef>
              <a:spcAft>
                <a:spcPts val="0"/>
              </a:spcAft>
              <a:buClr>
                <a:srgbClr val="000000"/>
              </a:buClr>
              <a:buSzPts val="1400"/>
              <a:buFont typeface="Arial"/>
              <a:buNone/>
            </a:pPr>
            <a:r>
              <a:t/>
            </a:r>
            <a:endParaRPr b="0" i="0" sz="14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1800"/>
              </a:spcBef>
              <a:spcAft>
                <a:spcPts val="0"/>
              </a:spcAft>
              <a:buClr>
                <a:srgbClr val="000000"/>
              </a:buClr>
              <a:buSzPts val="1400"/>
              <a:buFont typeface="Arial"/>
              <a:buNone/>
            </a:pPr>
            <a:r>
              <a:t/>
            </a:r>
            <a:endParaRPr b="0" i="0" sz="14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210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273" name="Google Shape;273;gd88b72e6a6_0_33"/>
          <p:cNvPicPr preferRelativeResize="0"/>
          <p:nvPr/>
        </p:nvPicPr>
        <p:blipFill rotWithShape="1">
          <a:blip r:embed="rId8">
            <a:alphaModFix/>
          </a:blip>
          <a:srcRect b="0" l="0" r="0" t="0"/>
          <a:stretch/>
        </p:blipFill>
        <p:spPr>
          <a:xfrm>
            <a:off x="578400" y="1951425"/>
            <a:ext cx="4843800" cy="2025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d88b72e6a6_0_315"/>
          <p:cNvSpPr txBox="1"/>
          <p:nvPr>
            <p:ph type="title"/>
          </p:nvPr>
        </p:nvSpPr>
        <p:spPr>
          <a:xfrm>
            <a:off x="549700" y="8284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rgbClr val="2DC5FA"/>
                </a:solidFill>
                <a:latin typeface="Montserrat"/>
                <a:ea typeface="Montserrat"/>
                <a:cs typeface="Montserrat"/>
                <a:sym typeface="Montserrat"/>
              </a:rPr>
              <a:t>STACKING</a:t>
            </a:r>
            <a:endParaRPr b="1">
              <a:solidFill>
                <a:srgbClr val="2DC5FA"/>
              </a:solidFill>
              <a:latin typeface="Montserrat"/>
              <a:ea typeface="Montserrat"/>
              <a:cs typeface="Montserrat"/>
              <a:sym typeface="Montserrat"/>
            </a:endParaRPr>
          </a:p>
        </p:txBody>
      </p:sp>
      <p:pic>
        <p:nvPicPr>
          <p:cNvPr id="279" name="Google Shape;279;gd88b72e6a6_0_315"/>
          <p:cNvPicPr preferRelativeResize="0"/>
          <p:nvPr/>
        </p:nvPicPr>
        <p:blipFill rotWithShape="1">
          <a:blip r:embed="rId3">
            <a:alphaModFix/>
          </a:blip>
          <a:srcRect b="0" l="0" r="0" t="0"/>
          <a:stretch/>
        </p:blipFill>
        <p:spPr>
          <a:xfrm>
            <a:off x="637600" y="1649875"/>
            <a:ext cx="5210501" cy="2778200"/>
          </a:xfrm>
          <a:prstGeom prst="rect">
            <a:avLst/>
          </a:prstGeom>
          <a:noFill/>
          <a:ln>
            <a:noFill/>
          </a:ln>
        </p:spPr>
      </p:pic>
      <p:sp>
        <p:nvSpPr>
          <p:cNvPr id="280" name="Google Shape;280;gd88b72e6a6_0_315"/>
          <p:cNvSpPr txBox="1"/>
          <p:nvPr>
            <p:ph idx="1" type="body"/>
          </p:nvPr>
        </p:nvSpPr>
        <p:spPr>
          <a:xfrm>
            <a:off x="6172900" y="841975"/>
            <a:ext cx="2196900" cy="4074900"/>
          </a:xfrm>
          <a:prstGeom prst="rect">
            <a:avLst/>
          </a:prstGeom>
          <a:noFill/>
          <a:ln>
            <a:noFill/>
          </a:ln>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Font typeface="Roboto"/>
              <a:buChar char="●"/>
            </a:pPr>
            <a:r>
              <a:rPr lang="en" sz="1300">
                <a:latin typeface="Roboto"/>
                <a:ea typeface="Roboto"/>
                <a:cs typeface="Roboto"/>
                <a:sym typeface="Roboto"/>
              </a:rPr>
              <a:t>S</a:t>
            </a:r>
            <a:r>
              <a:rPr lang="en" sz="1200">
                <a:latin typeface="Roboto"/>
                <a:ea typeface="Roboto"/>
                <a:cs typeface="Roboto"/>
                <a:sym typeface="Roboto"/>
              </a:rPr>
              <a:t>tacked generalisation:</a:t>
            </a:r>
            <a:endParaRPr sz="1200">
              <a:latin typeface="Roboto"/>
              <a:ea typeface="Roboto"/>
              <a:cs typeface="Roboto"/>
              <a:sym typeface="Roboto"/>
            </a:endParaRPr>
          </a:p>
          <a:p>
            <a:pPr indent="0" lvl="0" marL="457200" rtl="0" algn="just">
              <a:lnSpc>
                <a:spcPct val="95000"/>
              </a:lnSpc>
              <a:spcBef>
                <a:spcPts val="0"/>
              </a:spcBef>
              <a:spcAft>
                <a:spcPts val="0"/>
              </a:spcAft>
              <a:buSzPts val="1800"/>
              <a:buNone/>
            </a:pPr>
            <a:r>
              <a:t/>
            </a:r>
            <a:endParaRPr sz="1200">
              <a:latin typeface="Roboto"/>
              <a:ea typeface="Roboto"/>
              <a:cs typeface="Roboto"/>
              <a:sym typeface="Roboto"/>
            </a:endParaRPr>
          </a:p>
          <a:p>
            <a:pPr indent="0" lvl="0" marL="0" rtl="0" algn="just">
              <a:lnSpc>
                <a:spcPct val="95000"/>
              </a:lnSpc>
              <a:spcBef>
                <a:spcPts val="0"/>
              </a:spcBef>
              <a:spcAft>
                <a:spcPts val="0"/>
              </a:spcAft>
              <a:buSzPts val="1800"/>
              <a:buNone/>
            </a:pPr>
            <a:r>
              <a:rPr lang="en" sz="1200">
                <a:latin typeface="Roboto"/>
                <a:ea typeface="Roboto"/>
                <a:cs typeface="Roboto"/>
                <a:sym typeface="Roboto"/>
              </a:rPr>
              <a:t>Given multiple models that are skillful in different ways, and the observed errors are uncorrelated, how to choose which to trust?</a:t>
            </a:r>
            <a:endParaRPr sz="1200">
              <a:latin typeface="Roboto"/>
              <a:ea typeface="Roboto"/>
              <a:cs typeface="Roboto"/>
              <a:sym typeface="Roboto"/>
            </a:endParaRPr>
          </a:p>
          <a:p>
            <a:pPr indent="0" lvl="0" marL="0" rtl="0" algn="just">
              <a:lnSpc>
                <a:spcPct val="95000"/>
              </a:lnSpc>
              <a:spcBef>
                <a:spcPts val="0"/>
              </a:spcBef>
              <a:spcAft>
                <a:spcPts val="0"/>
              </a:spcAft>
              <a:buSzPts val="1800"/>
              <a:buNone/>
            </a:pPr>
            <a:r>
              <a:t/>
            </a:r>
            <a:endParaRPr sz="1200">
              <a:latin typeface="Roboto"/>
              <a:ea typeface="Roboto"/>
              <a:cs typeface="Roboto"/>
              <a:sym typeface="Roboto"/>
            </a:endParaRPr>
          </a:p>
          <a:p>
            <a:pPr indent="0" lvl="0" marL="0" rtl="0" algn="just">
              <a:lnSpc>
                <a:spcPct val="95000"/>
              </a:lnSpc>
              <a:spcBef>
                <a:spcPts val="0"/>
              </a:spcBef>
              <a:spcAft>
                <a:spcPts val="0"/>
              </a:spcAft>
              <a:buSzPts val="1800"/>
              <a:buNone/>
            </a:pPr>
            <a:r>
              <a:rPr lang="en" sz="1200">
                <a:latin typeface="Roboto"/>
                <a:ea typeface="Roboto"/>
                <a:cs typeface="Roboto"/>
                <a:sym typeface="Roboto"/>
              </a:rPr>
              <a:t>The new super learner model </a:t>
            </a:r>
            <a:r>
              <a:rPr b="1" lang="en" sz="1200">
                <a:latin typeface="Roboto"/>
                <a:ea typeface="Roboto"/>
                <a:cs typeface="Roboto"/>
                <a:sym typeface="Roboto"/>
              </a:rPr>
              <a:t>learns</a:t>
            </a:r>
            <a:r>
              <a:rPr lang="en" sz="1200">
                <a:latin typeface="Roboto"/>
                <a:ea typeface="Roboto"/>
                <a:cs typeface="Roboto"/>
                <a:sym typeface="Roboto"/>
              </a:rPr>
              <a:t> how to best combine 2+ predictions of base machine learning algorithms </a:t>
            </a:r>
            <a:endParaRPr sz="1200">
              <a:latin typeface="Roboto"/>
              <a:ea typeface="Roboto"/>
              <a:cs typeface="Roboto"/>
              <a:sym typeface="Roboto"/>
            </a:endParaRPr>
          </a:p>
          <a:p>
            <a:pPr indent="0" lvl="0" marL="0" rtl="0" algn="just">
              <a:lnSpc>
                <a:spcPct val="95000"/>
              </a:lnSpc>
              <a:spcBef>
                <a:spcPts val="0"/>
              </a:spcBef>
              <a:spcAft>
                <a:spcPts val="0"/>
              </a:spcAft>
              <a:buSzPts val="1800"/>
              <a:buNone/>
            </a:pPr>
            <a:r>
              <a:t/>
            </a:r>
            <a:endParaRPr sz="1200">
              <a:latin typeface="Roboto"/>
              <a:ea typeface="Roboto"/>
              <a:cs typeface="Roboto"/>
              <a:sym typeface="Roboto"/>
            </a:endParaRPr>
          </a:p>
          <a:p>
            <a:pPr indent="0" lvl="0" marL="0" rtl="0" algn="just">
              <a:lnSpc>
                <a:spcPct val="95000"/>
              </a:lnSpc>
              <a:spcBef>
                <a:spcPts val="0"/>
              </a:spcBef>
              <a:spcAft>
                <a:spcPts val="0"/>
              </a:spcAft>
              <a:buSzPts val="1800"/>
              <a:buNone/>
            </a:pPr>
            <a:r>
              <a:rPr lang="en" sz="1200">
                <a:latin typeface="Roboto"/>
                <a:ea typeface="Roboto"/>
                <a:cs typeface="Roboto"/>
                <a:sym typeface="Roboto"/>
              </a:rPr>
              <a:t>The base models chosen are typically </a:t>
            </a:r>
            <a:r>
              <a:rPr b="1" lang="en" sz="1200">
                <a:latin typeface="Roboto"/>
                <a:ea typeface="Roboto"/>
                <a:cs typeface="Roboto"/>
                <a:sym typeface="Roboto"/>
              </a:rPr>
              <a:t>different</a:t>
            </a:r>
            <a:r>
              <a:rPr lang="en" sz="1200">
                <a:latin typeface="Roboto"/>
                <a:ea typeface="Roboto"/>
                <a:cs typeface="Roboto"/>
                <a:sym typeface="Roboto"/>
              </a:rPr>
              <a:t> (unlike bagging)</a:t>
            </a:r>
            <a:endParaRPr sz="1200">
              <a:latin typeface="Roboto"/>
              <a:ea typeface="Roboto"/>
              <a:cs typeface="Roboto"/>
              <a:sym typeface="Roboto"/>
            </a:endParaRPr>
          </a:p>
          <a:p>
            <a:pPr indent="0" lvl="0" marL="0" rtl="0" algn="just">
              <a:lnSpc>
                <a:spcPct val="95000"/>
              </a:lnSpc>
              <a:spcBef>
                <a:spcPts val="0"/>
              </a:spcBef>
              <a:spcAft>
                <a:spcPts val="0"/>
              </a:spcAft>
              <a:buSzPts val="1800"/>
              <a:buNone/>
            </a:pPr>
            <a:r>
              <a:rPr lang="en" sz="1200">
                <a:latin typeface="Roboto"/>
                <a:ea typeface="Roboto"/>
                <a:cs typeface="Roboto"/>
                <a:sym typeface="Roboto"/>
              </a:rPr>
              <a:t>A </a:t>
            </a:r>
            <a:r>
              <a:rPr b="1" lang="en" sz="1200">
                <a:latin typeface="Roboto"/>
                <a:ea typeface="Roboto"/>
                <a:cs typeface="Roboto"/>
                <a:sym typeface="Roboto"/>
              </a:rPr>
              <a:t>single simple meta</a:t>
            </a:r>
            <a:r>
              <a:rPr lang="en" sz="1200">
                <a:latin typeface="Roboto"/>
                <a:ea typeface="Roboto"/>
                <a:cs typeface="Roboto"/>
                <a:sym typeface="Roboto"/>
              </a:rPr>
              <a:t> model is then used to combine eg linear regression</a:t>
            </a:r>
            <a:endParaRPr sz="1200">
              <a:latin typeface="Roboto"/>
              <a:ea typeface="Roboto"/>
              <a:cs typeface="Roboto"/>
              <a:sym typeface="Roboto"/>
            </a:endParaRPr>
          </a:p>
          <a:p>
            <a:pPr indent="0" lvl="0" marL="0" rtl="0" algn="l">
              <a:lnSpc>
                <a:spcPct val="95000"/>
              </a:lnSpc>
              <a:spcBef>
                <a:spcPts val="0"/>
              </a:spcBef>
              <a:spcAft>
                <a:spcPts val="0"/>
              </a:spcAft>
              <a:buSzPts val="1800"/>
              <a:buNone/>
            </a:pPr>
            <a:r>
              <a:t/>
            </a:r>
            <a:endParaRPr sz="1600"/>
          </a:p>
          <a:p>
            <a:pPr indent="0" lvl="0" marL="0" rtl="0" algn="l">
              <a:lnSpc>
                <a:spcPct val="95000"/>
              </a:lnSpc>
              <a:spcBef>
                <a:spcPts val="0"/>
              </a:spcBef>
              <a:spcAft>
                <a:spcPts val="0"/>
              </a:spcAft>
              <a:buSzPts val="1800"/>
              <a:buNone/>
            </a:pPr>
            <a:r>
              <a:rPr lang="en" sz="1600"/>
              <a:t> </a:t>
            </a:r>
            <a:endParaRPr sz="1600"/>
          </a:p>
          <a:p>
            <a:pPr indent="0" lvl="0" marL="457200" rtl="0" algn="l">
              <a:lnSpc>
                <a:spcPct val="95000"/>
              </a:lnSpc>
              <a:spcBef>
                <a:spcPts val="0"/>
              </a:spcBef>
              <a:spcAft>
                <a:spcPts val="0"/>
              </a:spcAft>
              <a:buSzPts val="1800"/>
              <a:buNone/>
            </a:pPr>
            <a:r>
              <a:t/>
            </a:r>
            <a:endParaRPr sz="1600"/>
          </a:p>
        </p:txBody>
      </p:sp>
      <p:sp>
        <p:nvSpPr>
          <p:cNvPr id="281" name="Google Shape;281;gd88b72e6a6_0_315"/>
          <p:cNvSpPr txBox="1"/>
          <p:nvPr/>
        </p:nvSpPr>
        <p:spPr>
          <a:xfrm>
            <a:off x="637600" y="3802050"/>
            <a:ext cx="14322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99999"/>
                </a:solidFill>
                <a:latin typeface="Nunito"/>
                <a:ea typeface="Nunito"/>
                <a:cs typeface="Nunito"/>
                <a:sym typeface="Nunito"/>
              </a:rPr>
              <a:t>Source </a:t>
            </a:r>
            <a:r>
              <a:rPr b="0" i="0" lang="en" sz="1100" u="sng" cap="none" strike="noStrike">
                <a:solidFill>
                  <a:srgbClr val="999999"/>
                </a:solidFill>
                <a:latin typeface="Nunito"/>
                <a:ea typeface="Nunito"/>
                <a:cs typeface="Nunito"/>
                <a:sym typeface="Nunito"/>
                <a:hlinkClick r:id="rId4">
                  <a:extLst>
                    <a:ext uri="{A12FA001-AC4F-418D-AE19-62706E023703}">
                      <ahyp:hlinkClr val="tx"/>
                    </a:ext>
                  </a:extLst>
                </a:hlinkClick>
              </a:rPr>
              <a:t>machine learning mastery</a:t>
            </a:r>
            <a:endParaRPr b="0" i="0" sz="1100" u="none" cap="none" strike="noStrike">
              <a:solidFill>
                <a:srgbClr val="999999"/>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